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8" r:id="rId2"/>
    <p:sldId id="301" r:id="rId3"/>
    <p:sldId id="302" r:id="rId4"/>
    <p:sldId id="257" r:id="rId5"/>
    <p:sldId id="259" r:id="rId6"/>
    <p:sldId id="260" r:id="rId7"/>
    <p:sldId id="267" r:id="rId8"/>
    <p:sldId id="262" r:id="rId9"/>
    <p:sldId id="266" r:id="rId10"/>
    <p:sldId id="263"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64" r:id="rId26"/>
    <p:sldId id="282" r:id="rId27"/>
    <p:sldId id="283" r:id="rId28"/>
    <p:sldId id="308" r:id="rId29"/>
    <p:sldId id="284" r:id="rId30"/>
    <p:sldId id="285" r:id="rId31"/>
    <p:sldId id="287" r:id="rId32"/>
    <p:sldId id="288" r:id="rId33"/>
    <p:sldId id="289" r:id="rId34"/>
    <p:sldId id="290" r:id="rId35"/>
    <p:sldId id="291" r:id="rId36"/>
    <p:sldId id="306" r:id="rId37"/>
    <p:sldId id="292" r:id="rId38"/>
    <p:sldId id="293" r:id="rId39"/>
    <p:sldId id="305" r:id="rId40"/>
    <p:sldId id="294" r:id="rId41"/>
    <p:sldId id="314" r:id="rId42"/>
    <p:sldId id="304" r:id="rId43"/>
    <p:sldId id="313" r:id="rId44"/>
    <p:sldId id="303" r:id="rId45"/>
    <p:sldId id="315" r:id="rId46"/>
    <p:sldId id="286" r:id="rId47"/>
    <p:sldId id="295" r:id="rId48"/>
    <p:sldId id="297" r:id="rId49"/>
    <p:sldId id="296" r:id="rId50"/>
    <p:sldId id="298" r:id="rId51"/>
    <p:sldId id="300" r:id="rId52"/>
    <p:sldId id="321" r:id="rId53"/>
    <p:sldId id="324" r:id="rId54"/>
    <p:sldId id="316" r:id="rId55"/>
    <p:sldId id="320" r:id="rId56"/>
    <p:sldId id="319" r:id="rId57"/>
    <p:sldId id="261" r:id="rId58"/>
    <p:sldId id="322" r:id="rId59"/>
    <p:sldId id="323" r:id="rId60"/>
    <p:sldId id="317" r:id="rId61"/>
    <p:sldId id="32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9" autoAdjust="0"/>
  </p:normalViewPr>
  <p:slideViewPr>
    <p:cSldViewPr>
      <p:cViewPr>
        <p:scale>
          <a:sx n="91" d="100"/>
          <a:sy n="91" d="100"/>
        </p:scale>
        <p:origin x="-564" y="-3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3119D-106C-4FAE-9073-8CB6DB790C5F}" type="datetimeFigureOut">
              <a:rPr lang="nl-BE" smtClean="0"/>
              <a:t>3/07/2013</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57578-7762-4FE1-B4E4-CE0F7A048CB9}" type="slidenum">
              <a:rPr lang="nl-BE" smtClean="0"/>
              <a:t>‹#›</a:t>
            </a:fld>
            <a:endParaRPr lang="nl-BE"/>
          </a:p>
        </p:txBody>
      </p:sp>
    </p:spTree>
    <p:extLst>
      <p:ext uri="{BB962C8B-B14F-4D97-AF65-F5344CB8AC3E}">
        <p14:creationId xmlns:p14="http://schemas.microsoft.com/office/powerpoint/2010/main" val="256807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08A29B-7875-4A40-8355-D197D99DB917}" type="datetimeFigureOut">
              <a:rPr lang="en-US" smtClean="0"/>
              <a:t>7/3/2013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E2C54-957E-42B7-A720-3EA0631B3C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A29B-7875-4A40-8355-D197D99DB917}" type="datetimeFigureOut">
              <a:rPr lang="en-US" smtClean="0"/>
              <a:t>7/3/2013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E2C54-957E-42B7-A720-3EA0631B3C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408A29B-7875-4A40-8355-D197D99DB917}" type="datetimeFigureOut">
              <a:rPr lang="en-US" smtClean="0"/>
              <a:t>7/3/2013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E2C54-957E-42B7-A720-3EA0631B3C6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8A29B-7875-4A40-8355-D197D99DB917}" type="datetimeFigureOut">
              <a:rPr lang="en-US" smtClean="0"/>
              <a:t>7/3/2013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E2C54-957E-42B7-A720-3EA0631B3C6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A29B-7875-4A40-8355-D197D99DB917}" type="datetimeFigureOut">
              <a:rPr lang="en-US" smtClean="0"/>
              <a:t>7/3/2013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E2C54-957E-42B7-A720-3EA0631B3C6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08A29B-7875-4A40-8355-D197D99DB917}" type="datetimeFigureOut">
              <a:rPr lang="en-US" smtClean="0"/>
              <a:t>7/3/2013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E2C54-957E-42B7-A720-3EA0631B3C6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08A29B-7875-4A40-8355-D197D99DB917}" type="datetimeFigureOut">
              <a:rPr lang="en-US" smtClean="0"/>
              <a:t>7/3/2013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E2C54-957E-42B7-A720-3EA0631B3C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08A29B-7875-4A40-8355-D197D99DB917}" type="datetimeFigureOut">
              <a:rPr lang="en-US" smtClean="0"/>
              <a:t>7/3/2013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E2C54-957E-42B7-A720-3EA0631B3C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408A29B-7875-4A40-8355-D197D99DB917}" type="datetimeFigureOut">
              <a:rPr lang="en-US" smtClean="0"/>
              <a:t>7/3/2013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E2C54-957E-42B7-A720-3EA0631B3C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08A29B-7875-4A40-8355-D197D99DB917}" type="datetimeFigureOut">
              <a:rPr lang="en-US" smtClean="0"/>
              <a:t>7/3/2013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E2C54-957E-42B7-A720-3EA0631B3C6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A29B-7875-4A40-8355-D197D99DB917}" type="datetimeFigureOut">
              <a:rPr lang="en-US" smtClean="0"/>
              <a:t>7/3/2013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E2C54-957E-42B7-A720-3EA0631B3C6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408A29B-7875-4A40-8355-D197D99DB917}" type="datetimeFigureOut">
              <a:rPr lang="en-US" smtClean="0"/>
              <a:t>7/3/2013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34E2C54-957E-42B7-A720-3EA0631B3C6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4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g"/></Relationships>
</file>

<file path=ppt/slides/_rels/slide5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 Id="rId5" Type="http://schemas.openxmlformats.org/officeDocument/2006/relationships/image" Target="../media/image59.jpg"/><Relationship Id="rId4" Type="http://schemas.openxmlformats.org/officeDocument/2006/relationships/image" Target="../media/image5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BE" smtClean="0"/>
              <a:t>OFTALMOLOGIE</a:t>
            </a:r>
            <a:br>
              <a:rPr lang="fr-BE" smtClean="0"/>
            </a:br>
            <a:r>
              <a:rPr lang="fr-BE" smtClean="0"/>
              <a:t>NA DE </a:t>
            </a:r>
            <a:br>
              <a:rPr lang="fr-BE" smtClean="0"/>
            </a:br>
            <a:r>
              <a:rPr lang="fr-BE" smtClean="0"/>
              <a:t>EASA</a:t>
            </a:r>
            <a:br>
              <a:rPr lang="fr-BE" smtClean="0"/>
            </a:br>
            <a:r>
              <a:rPr lang="fr-BE" smtClean="0"/>
              <a:t>IMPLEMENTATIE</a:t>
            </a:r>
            <a:endParaRPr lang="en-US" dirty="0"/>
          </a:p>
        </p:txBody>
      </p:sp>
      <p:sp>
        <p:nvSpPr>
          <p:cNvPr id="3" name="Subtitle 2"/>
          <p:cNvSpPr>
            <a:spLocks noGrp="1"/>
          </p:cNvSpPr>
          <p:nvPr>
            <p:ph type="subTitle" idx="1"/>
          </p:nvPr>
        </p:nvSpPr>
        <p:spPr/>
        <p:txBody>
          <a:bodyPr/>
          <a:lstStyle/>
          <a:p>
            <a:r>
              <a:rPr lang="fr-BE" smtClean="0"/>
              <a:t>DR LARMINIER F</a:t>
            </a:r>
          </a:p>
          <a:p>
            <a:r>
              <a:rPr lang="fr-BE" smtClean="0"/>
              <a:t>DR VAN VERRE H</a:t>
            </a:r>
            <a:endParaRPr lang="en-US" dirty="0"/>
          </a:p>
        </p:txBody>
      </p:sp>
      <p:sp>
        <p:nvSpPr>
          <p:cNvPr id="4" name="TextBox 3"/>
          <p:cNvSpPr txBox="1"/>
          <p:nvPr/>
        </p:nvSpPr>
        <p:spPr>
          <a:xfrm>
            <a:off x="3779912" y="4850218"/>
            <a:ext cx="1872208" cy="461665"/>
          </a:xfrm>
          <a:prstGeom prst="rect">
            <a:avLst/>
          </a:prstGeom>
          <a:noFill/>
        </p:spPr>
        <p:txBody>
          <a:bodyPr wrap="square" rtlCol="0">
            <a:spAutoFit/>
          </a:bodyPr>
          <a:lstStyle/>
          <a:p>
            <a:r>
              <a:rPr lang="fr-BE" sz="2400" b="1" dirty="0" smtClean="0"/>
              <a:t>14 </a:t>
            </a:r>
            <a:r>
              <a:rPr lang="fr-BE" sz="2400" b="1" dirty="0" err="1" smtClean="0"/>
              <a:t>juni</a:t>
            </a:r>
            <a:r>
              <a:rPr lang="fr-BE" sz="2400" b="1" dirty="0" smtClean="0"/>
              <a:t> 2013</a:t>
            </a:r>
            <a:endParaRPr lang="en-US" sz="2400" b="1" dirty="0"/>
          </a:p>
        </p:txBody>
      </p:sp>
    </p:spTree>
    <p:extLst>
      <p:ext uri="{BB962C8B-B14F-4D97-AF65-F5344CB8AC3E}">
        <p14:creationId xmlns:p14="http://schemas.microsoft.com/office/powerpoint/2010/main" val="998057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745959" y="1973312"/>
            <a:ext cx="8460432" cy="3416320"/>
          </a:xfrm>
          <a:prstGeom prst="rect">
            <a:avLst/>
          </a:prstGeom>
          <a:noFill/>
        </p:spPr>
        <p:txBody>
          <a:bodyPr wrap="square" rtlCol="0">
            <a:spAutoFit/>
          </a:bodyPr>
          <a:lstStyle/>
          <a:p>
            <a:r>
              <a:rPr lang="fr-BE" sz="2400" dirty="0" smtClean="0"/>
              <a:t>  SUBSTANDAARD GEZICHTSVERMOGEN</a:t>
            </a:r>
          </a:p>
          <a:p>
            <a:endParaRPr lang="fr-BE" sz="2400" dirty="0"/>
          </a:p>
          <a:p>
            <a:r>
              <a:rPr lang="fr-BE" sz="2400" dirty="0" smtClean="0"/>
              <a:t>INITIEEL</a:t>
            </a:r>
          </a:p>
          <a:p>
            <a:r>
              <a:rPr lang="fr-BE" sz="2400" dirty="0"/>
              <a:t>	</a:t>
            </a:r>
            <a:r>
              <a:rPr lang="fr-BE" sz="2400" dirty="0" smtClean="0"/>
              <a:t>ONGESCHIKT</a:t>
            </a:r>
          </a:p>
          <a:p>
            <a:endParaRPr lang="fr-BE" sz="2400" dirty="0"/>
          </a:p>
          <a:p>
            <a:r>
              <a:rPr lang="fr-BE" sz="2400" dirty="0" smtClean="0"/>
              <a:t>VERLENGING</a:t>
            </a:r>
          </a:p>
          <a:p>
            <a:endParaRPr lang="fr-BE" sz="2400" dirty="0"/>
          </a:p>
          <a:p>
            <a:r>
              <a:rPr lang="fr-BE" sz="2400" dirty="0" smtClean="0"/>
              <a:t>	AUTORITEIT BESLIST</a:t>
            </a:r>
          </a:p>
          <a:p>
            <a:r>
              <a:rPr lang="fr-BE" sz="2400" dirty="0"/>
              <a:t>	</a:t>
            </a:r>
            <a:r>
              <a:rPr lang="fr-BE" sz="2400" dirty="0" smtClean="0"/>
              <a:t>	</a:t>
            </a:r>
            <a:r>
              <a:rPr lang="fr-BE" dirty="0" smtClean="0"/>
              <a:t>GEEN VERSTORING VAN DE VEILIGE UITOEFENING</a:t>
            </a:r>
            <a:endParaRPr lang="en-US" dirty="0"/>
          </a:p>
        </p:txBody>
      </p:sp>
    </p:spTree>
    <p:extLst>
      <p:ext uri="{BB962C8B-B14F-4D97-AF65-F5344CB8AC3E}">
        <p14:creationId xmlns:p14="http://schemas.microsoft.com/office/powerpoint/2010/main" val="2602543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745959" y="1973312"/>
            <a:ext cx="8460432" cy="4154984"/>
          </a:xfrm>
          <a:prstGeom prst="rect">
            <a:avLst/>
          </a:prstGeom>
          <a:noFill/>
        </p:spPr>
        <p:txBody>
          <a:bodyPr wrap="square" rtlCol="0">
            <a:spAutoFit/>
          </a:bodyPr>
          <a:lstStyle/>
          <a:p>
            <a:r>
              <a:rPr lang="fr-BE" sz="2400" dirty="0" smtClean="0"/>
              <a:t>  SUBSTANDAARD GEZICHTSVERMOGEN</a:t>
            </a:r>
          </a:p>
          <a:p>
            <a:endParaRPr lang="fr-BE" sz="2400" dirty="0"/>
          </a:p>
          <a:p>
            <a:r>
              <a:rPr lang="fr-BE" sz="2400" dirty="0" smtClean="0"/>
              <a:t> </a:t>
            </a:r>
            <a:r>
              <a:rPr lang="fr-BE" sz="2400" dirty="0" err="1" smtClean="0"/>
              <a:t>voorwaarden</a:t>
            </a:r>
            <a:endParaRPr lang="fr-BE" sz="2400" dirty="0" smtClean="0"/>
          </a:p>
          <a:p>
            <a:r>
              <a:rPr lang="fr-BE" sz="2400" dirty="0"/>
              <a:t>	</a:t>
            </a:r>
            <a:r>
              <a:rPr lang="fr-BE" sz="2400" dirty="0" err="1" smtClean="0"/>
              <a:t>Normaal</a:t>
            </a:r>
            <a:r>
              <a:rPr lang="fr-BE" sz="2400" dirty="0" smtClean="0"/>
              <a:t> </a:t>
            </a:r>
            <a:r>
              <a:rPr lang="fr-BE" sz="2400" dirty="0" err="1" smtClean="0"/>
              <a:t>binoculair</a:t>
            </a:r>
            <a:r>
              <a:rPr lang="fr-BE" sz="2400" dirty="0" smtClean="0"/>
              <a:t> </a:t>
            </a:r>
            <a:r>
              <a:rPr lang="fr-BE" sz="2400" dirty="0" err="1" smtClean="0"/>
              <a:t>gezichtsveld</a:t>
            </a:r>
            <a:endParaRPr lang="fr-BE" sz="2400" dirty="0" smtClean="0"/>
          </a:p>
          <a:p>
            <a:r>
              <a:rPr lang="fr-BE" sz="2400" dirty="0"/>
              <a:t>	</a:t>
            </a:r>
            <a:r>
              <a:rPr lang="fr-BE" sz="2400" dirty="0" err="1" smtClean="0"/>
              <a:t>Andere</a:t>
            </a:r>
            <a:r>
              <a:rPr lang="fr-BE" sz="2400" dirty="0" smtClean="0"/>
              <a:t> </a:t>
            </a:r>
            <a:r>
              <a:rPr lang="fr-BE" sz="2400" dirty="0" err="1" smtClean="0"/>
              <a:t>oog</a:t>
            </a:r>
            <a:r>
              <a:rPr lang="fr-BE" sz="2400" dirty="0" smtClean="0"/>
              <a:t> 10/10 met of </a:t>
            </a:r>
            <a:r>
              <a:rPr lang="fr-BE" sz="2400" dirty="0" err="1" smtClean="0"/>
              <a:t>zonder</a:t>
            </a:r>
            <a:r>
              <a:rPr lang="fr-BE" sz="2400" dirty="0" smtClean="0"/>
              <a:t> </a:t>
            </a:r>
            <a:r>
              <a:rPr lang="fr-BE" sz="2400" dirty="0" err="1" smtClean="0"/>
              <a:t>opt</a:t>
            </a:r>
            <a:r>
              <a:rPr lang="fr-BE" sz="2400" dirty="0" smtClean="0"/>
              <a:t> </a:t>
            </a:r>
            <a:r>
              <a:rPr lang="fr-BE" sz="2400" dirty="0" err="1" smtClean="0"/>
              <a:t>correctie</a:t>
            </a:r>
            <a:endParaRPr lang="fr-BE" sz="2400" dirty="0" smtClean="0"/>
          </a:p>
          <a:p>
            <a:r>
              <a:rPr lang="fr-BE" sz="2400" dirty="0"/>
              <a:t>	</a:t>
            </a:r>
            <a:r>
              <a:rPr lang="fr-BE" sz="2400" dirty="0" err="1"/>
              <a:t>A</a:t>
            </a:r>
            <a:r>
              <a:rPr lang="fr-BE" sz="2400" dirty="0" err="1" smtClean="0"/>
              <a:t>ndere</a:t>
            </a:r>
            <a:r>
              <a:rPr lang="fr-BE" sz="2400" dirty="0" smtClean="0"/>
              <a:t> </a:t>
            </a:r>
            <a:r>
              <a:rPr lang="fr-BE" sz="2400" dirty="0" err="1" smtClean="0"/>
              <a:t>oog</a:t>
            </a:r>
            <a:r>
              <a:rPr lang="fr-BE" sz="2400" dirty="0" smtClean="0"/>
              <a:t> N14 en N5 </a:t>
            </a:r>
            <a:r>
              <a:rPr lang="fr-BE" sz="2400" dirty="0" err="1" smtClean="0"/>
              <a:t>voor</a:t>
            </a:r>
            <a:r>
              <a:rPr lang="fr-BE" sz="2400" dirty="0" smtClean="0"/>
              <a:t> </a:t>
            </a:r>
            <a:r>
              <a:rPr lang="fr-BE" sz="2400" dirty="0" err="1" smtClean="0"/>
              <a:t>dicht</a:t>
            </a:r>
            <a:endParaRPr lang="fr-BE" sz="2400" dirty="0" smtClean="0"/>
          </a:p>
          <a:p>
            <a:r>
              <a:rPr lang="fr-BE" sz="2400" dirty="0"/>
              <a:t>	P</a:t>
            </a:r>
            <a:r>
              <a:rPr lang="fr-BE" sz="2400" dirty="0" smtClean="0"/>
              <a:t>athologie </a:t>
            </a:r>
            <a:r>
              <a:rPr lang="fr-BE" sz="2400" dirty="0" err="1" smtClean="0"/>
              <a:t>aanvaardbaar</a:t>
            </a:r>
            <a:endParaRPr lang="fr-BE" sz="2400" dirty="0" smtClean="0"/>
          </a:p>
          <a:p>
            <a:r>
              <a:rPr lang="fr-BE" sz="2400" dirty="0"/>
              <a:t>	</a:t>
            </a:r>
            <a:r>
              <a:rPr lang="fr-BE" sz="2400" dirty="0" err="1" smtClean="0"/>
              <a:t>medische</a:t>
            </a:r>
            <a:r>
              <a:rPr lang="fr-BE" sz="2400" dirty="0" smtClean="0"/>
              <a:t> </a:t>
            </a:r>
            <a:r>
              <a:rPr lang="fr-BE" sz="2400" dirty="0" err="1" smtClean="0"/>
              <a:t>vliegtest</a:t>
            </a:r>
            <a:endParaRPr lang="fr-BE" sz="2400" dirty="0" smtClean="0"/>
          </a:p>
          <a:p>
            <a:r>
              <a:rPr lang="fr-BE" sz="2400" dirty="0"/>
              <a:t>	</a:t>
            </a:r>
            <a:r>
              <a:rPr lang="fr-BE" sz="2400" dirty="0" smtClean="0"/>
              <a:t>OML </a:t>
            </a:r>
            <a:endParaRPr lang="fr-BE" sz="2400" dirty="0"/>
          </a:p>
          <a:p>
            <a:r>
              <a:rPr lang="fr-BE" sz="2400" dirty="0" err="1" smtClean="0"/>
              <a:t>Oogheelkundige</a:t>
            </a:r>
            <a:r>
              <a:rPr lang="fr-BE" sz="2400" dirty="0" smtClean="0"/>
              <a:t> </a:t>
            </a:r>
            <a:r>
              <a:rPr lang="fr-BE" sz="2400" dirty="0" err="1" smtClean="0"/>
              <a:t>evaluatie</a:t>
            </a:r>
            <a:r>
              <a:rPr lang="fr-BE" sz="2400" dirty="0" smtClean="0"/>
              <a:t> met </a:t>
            </a:r>
            <a:r>
              <a:rPr lang="fr-BE" sz="2400" dirty="0" err="1" smtClean="0"/>
              <a:t>bevredigend</a:t>
            </a:r>
            <a:r>
              <a:rPr lang="fr-BE" sz="2400" dirty="0" smtClean="0"/>
              <a:t> </a:t>
            </a:r>
            <a:r>
              <a:rPr lang="fr-BE" sz="2400" dirty="0" err="1" smtClean="0"/>
              <a:t>resultaat</a:t>
            </a:r>
            <a:endParaRPr lang="fr-BE" sz="2400" dirty="0" smtClean="0"/>
          </a:p>
          <a:p>
            <a:r>
              <a:rPr lang="fr-BE" sz="2400" dirty="0"/>
              <a:t>	</a:t>
            </a:r>
            <a:endParaRPr lang="en-US" dirty="0"/>
          </a:p>
        </p:txBody>
      </p:sp>
    </p:spTree>
    <p:extLst>
      <p:ext uri="{BB962C8B-B14F-4D97-AF65-F5344CB8AC3E}">
        <p14:creationId xmlns:p14="http://schemas.microsoft.com/office/powerpoint/2010/main" val="591738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404663"/>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899592" y="2852936"/>
            <a:ext cx="8460432" cy="3785652"/>
          </a:xfrm>
          <a:prstGeom prst="rect">
            <a:avLst/>
          </a:prstGeom>
          <a:noFill/>
        </p:spPr>
        <p:txBody>
          <a:bodyPr wrap="square" rtlCol="0">
            <a:spAutoFit/>
          </a:bodyPr>
          <a:lstStyle/>
          <a:p>
            <a:r>
              <a:rPr lang="fr-BE" sz="2400" dirty="0" smtClean="0"/>
              <a:t>   REFRACTIEAFWIJKINGEN</a:t>
            </a:r>
          </a:p>
          <a:p>
            <a:endParaRPr lang="fr-BE" sz="2400" dirty="0"/>
          </a:p>
          <a:p>
            <a:r>
              <a:rPr lang="fr-BE" sz="2400" dirty="0" smtClean="0"/>
              <a:t>	</a:t>
            </a:r>
            <a:r>
              <a:rPr lang="fr-BE" sz="2400" dirty="0" err="1" smtClean="0"/>
              <a:t>Hypermetropie</a:t>
            </a:r>
            <a:r>
              <a:rPr lang="fr-BE" sz="2400" dirty="0" smtClean="0"/>
              <a:t>  : &lt; +5D</a:t>
            </a:r>
          </a:p>
          <a:p>
            <a:r>
              <a:rPr lang="fr-BE" sz="2400" dirty="0"/>
              <a:t>	</a:t>
            </a:r>
            <a:r>
              <a:rPr lang="fr-BE" sz="2400" dirty="0" smtClean="0"/>
              <a:t>Myopie                  : &lt;-6D</a:t>
            </a:r>
          </a:p>
          <a:p>
            <a:r>
              <a:rPr lang="fr-BE" sz="2400" dirty="0"/>
              <a:t>	</a:t>
            </a:r>
            <a:r>
              <a:rPr lang="fr-BE" sz="2400" dirty="0" smtClean="0"/>
              <a:t>astigmatisme       : &lt;2D</a:t>
            </a:r>
          </a:p>
          <a:p>
            <a:r>
              <a:rPr lang="fr-BE" sz="2400" dirty="0"/>
              <a:t>	</a:t>
            </a:r>
            <a:r>
              <a:rPr lang="fr-BE" sz="2400" dirty="0" err="1" smtClean="0"/>
              <a:t>anisometropie</a:t>
            </a:r>
            <a:r>
              <a:rPr lang="fr-BE" sz="2400" dirty="0" smtClean="0"/>
              <a:t>   : &lt;2D</a:t>
            </a:r>
          </a:p>
          <a:p>
            <a:endParaRPr lang="fr-BE" sz="2400" dirty="0"/>
          </a:p>
          <a:p>
            <a:endParaRPr lang="fr-BE" sz="2400" dirty="0" smtClean="0"/>
          </a:p>
          <a:p>
            <a:r>
              <a:rPr lang="fr-BE" sz="2400" dirty="0"/>
              <a:t>	</a:t>
            </a:r>
            <a:endParaRPr lang="fr-BE" sz="2400" dirty="0" smtClean="0"/>
          </a:p>
          <a:p>
            <a:r>
              <a:rPr lang="fr-BE" sz="2400" dirty="0"/>
              <a:t>	</a:t>
            </a:r>
            <a:endParaRPr lang="en-US" dirty="0"/>
          </a:p>
        </p:txBody>
      </p:sp>
      <p:sp>
        <p:nvSpPr>
          <p:cNvPr id="5" name="TextBox 4"/>
          <p:cNvSpPr txBox="1"/>
          <p:nvPr/>
        </p:nvSpPr>
        <p:spPr>
          <a:xfrm>
            <a:off x="1187623" y="2060848"/>
            <a:ext cx="2315057" cy="369332"/>
          </a:xfrm>
          <a:prstGeom prst="rect">
            <a:avLst/>
          </a:prstGeom>
          <a:noFill/>
        </p:spPr>
        <p:txBody>
          <a:bodyPr wrap="none" rtlCol="0">
            <a:spAutoFit/>
          </a:bodyPr>
          <a:lstStyle/>
          <a:p>
            <a:r>
              <a:rPr lang="fr-BE" dirty="0" smtClean="0"/>
              <a:t>INITIEEL ONDERZOEK</a:t>
            </a:r>
            <a:endParaRPr lang="en-US" dirty="0"/>
          </a:p>
        </p:txBody>
      </p:sp>
    </p:spTree>
    <p:extLst>
      <p:ext uri="{BB962C8B-B14F-4D97-AF65-F5344CB8AC3E}">
        <p14:creationId xmlns:p14="http://schemas.microsoft.com/office/powerpoint/2010/main" val="1392912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579936"/>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899592" y="2564904"/>
            <a:ext cx="8460432" cy="3416320"/>
          </a:xfrm>
          <a:prstGeom prst="rect">
            <a:avLst/>
          </a:prstGeom>
          <a:noFill/>
        </p:spPr>
        <p:txBody>
          <a:bodyPr wrap="square" rtlCol="0">
            <a:spAutoFit/>
          </a:bodyPr>
          <a:lstStyle/>
          <a:p>
            <a:r>
              <a:rPr lang="fr-BE" sz="2400" dirty="0" smtClean="0"/>
              <a:t>   REFRACTIEAFWIJKINGEN</a:t>
            </a:r>
          </a:p>
          <a:p>
            <a:endParaRPr lang="fr-BE" sz="2400" dirty="0"/>
          </a:p>
          <a:p>
            <a:r>
              <a:rPr lang="fr-BE" sz="2400" dirty="0" smtClean="0"/>
              <a:t>	</a:t>
            </a:r>
            <a:r>
              <a:rPr lang="fr-BE" sz="2400" dirty="0" err="1" smtClean="0"/>
              <a:t>Hypermetropie</a:t>
            </a:r>
            <a:r>
              <a:rPr lang="fr-BE" sz="2400" dirty="0" smtClean="0"/>
              <a:t>  : &lt; 5D</a:t>
            </a:r>
          </a:p>
          <a:p>
            <a:r>
              <a:rPr lang="fr-BE" sz="2400" dirty="0"/>
              <a:t>	</a:t>
            </a:r>
            <a:r>
              <a:rPr lang="fr-BE" sz="2400" dirty="0" smtClean="0"/>
              <a:t>Myopie                  : </a:t>
            </a:r>
            <a:r>
              <a:rPr lang="fr-BE" sz="2400" dirty="0" smtClean="0">
                <a:solidFill>
                  <a:srgbClr val="00B050"/>
                </a:solidFill>
              </a:rPr>
              <a:t>  &gt;-6D         </a:t>
            </a:r>
            <a:r>
              <a:rPr lang="fr-BE" sz="2400" dirty="0" smtClean="0">
                <a:solidFill>
                  <a:schemeClr val="accent3">
                    <a:lumMod val="50000"/>
                  </a:schemeClr>
                </a:solidFill>
              </a:rPr>
              <a:t>JAR MAX -8D</a:t>
            </a:r>
          </a:p>
          <a:p>
            <a:r>
              <a:rPr lang="fr-BE" sz="2400" dirty="0"/>
              <a:t>	</a:t>
            </a:r>
            <a:r>
              <a:rPr lang="fr-BE" sz="2400" dirty="0" smtClean="0"/>
              <a:t>astigmatisme       : </a:t>
            </a:r>
            <a:r>
              <a:rPr lang="fr-BE" sz="2400" dirty="0" smtClean="0">
                <a:solidFill>
                  <a:srgbClr val="00B050"/>
                </a:solidFill>
              </a:rPr>
              <a:t>  &gt;2D</a:t>
            </a:r>
          </a:p>
          <a:p>
            <a:r>
              <a:rPr lang="fr-BE" sz="2400" dirty="0"/>
              <a:t>	</a:t>
            </a:r>
            <a:r>
              <a:rPr lang="fr-BE" sz="2400" dirty="0" err="1" smtClean="0"/>
              <a:t>anisometropie</a:t>
            </a:r>
            <a:r>
              <a:rPr lang="fr-BE" sz="2400" dirty="0" smtClean="0"/>
              <a:t>      :</a:t>
            </a:r>
            <a:r>
              <a:rPr lang="fr-BE" sz="2400" dirty="0" smtClean="0">
                <a:solidFill>
                  <a:srgbClr val="00B050"/>
                </a:solidFill>
              </a:rPr>
              <a:t>  &gt;2D (</a:t>
            </a:r>
            <a:r>
              <a:rPr lang="fr-BE" sz="2400" dirty="0" err="1" smtClean="0">
                <a:solidFill>
                  <a:srgbClr val="00B050"/>
                </a:solidFill>
              </a:rPr>
              <a:t>contactlenzen</a:t>
            </a:r>
            <a:r>
              <a:rPr lang="fr-BE" sz="2400" dirty="0" smtClean="0"/>
              <a:t>)</a:t>
            </a:r>
          </a:p>
          <a:p>
            <a:endParaRPr lang="fr-BE" sz="2400" dirty="0"/>
          </a:p>
          <a:p>
            <a:r>
              <a:rPr lang="fr-BE" sz="2400" dirty="0" smtClean="0"/>
              <a:t>Indien optimale </a:t>
            </a:r>
            <a:r>
              <a:rPr lang="fr-BE" sz="2400" dirty="0" err="1" smtClean="0"/>
              <a:t>correctie</a:t>
            </a:r>
            <a:r>
              <a:rPr lang="fr-BE" sz="2400" dirty="0" smtClean="0"/>
              <a:t> </a:t>
            </a:r>
            <a:r>
              <a:rPr lang="fr-BE" sz="2400" dirty="0" err="1" smtClean="0"/>
              <a:t>mogelijk</a:t>
            </a:r>
            <a:r>
              <a:rPr lang="fr-BE" sz="2400" dirty="0" smtClean="0"/>
              <a:t> </a:t>
            </a:r>
          </a:p>
          <a:p>
            <a:r>
              <a:rPr lang="fr-BE" sz="2400" dirty="0" err="1" smtClean="0"/>
              <a:t>Geen</a:t>
            </a:r>
            <a:r>
              <a:rPr lang="fr-BE" sz="2400" dirty="0" smtClean="0"/>
              <a:t> pathologie</a:t>
            </a:r>
          </a:p>
        </p:txBody>
      </p:sp>
      <p:sp>
        <p:nvSpPr>
          <p:cNvPr id="5" name="TextBox 4"/>
          <p:cNvSpPr txBox="1"/>
          <p:nvPr/>
        </p:nvSpPr>
        <p:spPr>
          <a:xfrm>
            <a:off x="1187623" y="2060848"/>
            <a:ext cx="1659429" cy="369332"/>
          </a:xfrm>
          <a:prstGeom prst="rect">
            <a:avLst/>
          </a:prstGeom>
          <a:noFill/>
        </p:spPr>
        <p:txBody>
          <a:bodyPr wrap="none" rtlCol="0">
            <a:spAutoFit/>
          </a:bodyPr>
          <a:lstStyle/>
          <a:p>
            <a:r>
              <a:rPr lang="fr-BE" dirty="0" smtClean="0"/>
              <a:t>HERNIEUWING</a:t>
            </a:r>
            <a:endParaRPr lang="en-US" dirty="0"/>
          </a:p>
        </p:txBody>
      </p:sp>
    </p:spTree>
    <p:extLst>
      <p:ext uri="{BB962C8B-B14F-4D97-AF65-F5344CB8AC3E}">
        <p14:creationId xmlns:p14="http://schemas.microsoft.com/office/powerpoint/2010/main" val="2630528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1996" y="395270"/>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756610" y="1772816"/>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0" y="2564904"/>
            <a:ext cx="8460432" cy="3785652"/>
          </a:xfrm>
          <a:prstGeom prst="rect">
            <a:avLst/>
          </a:prstGeom>
          <a:noFill/>
        </p:spPr>
        <p:txBody>
          <a:bodyPr wrap="square" rtlCol="0">
            <a:spAutoFit/>
          </a:bodyPr>
          <a:lstStyle/>
          <a:p>
            <a:r>
              <a:rPr lang="fr-BE" sz="2400" dirty="0" smtClean="0"/>
              <a:t>	INITIEEL ONGESCHIKT</a:t>
            </a:r>
          </a:p>
          <a:p>
            <a:r>
              <a:rPr lang="fr-BE" sz="2400" dirty="0"/>
              <a:t>	</a:t>
            </a:r>
            <a:r>
              <a:rPr lang="fr-BE" sz="2400" dirty="0" smtClean="0"/>
              <a:t>AUTORITEIT BESLIST OVER GESCHIKTHEID INDIEN</a:t>
            </a:r>
          </a:p>
          <a:p>
            <a:endParaRPr lang="fr-BE" sz="2400" dirty="0"/>
          </a:p>
          <a:p>
            <a:r>
              <a:rPr lang="fr-BE" sz="2400" dirty="0" smtClean="0"/>
              <a:t>		</a:t>
            </a:r>
            <a:r>
              <a:rPr lang="fr-BE" sz="2400" dirty="0" err="1" smtClean="0"/>
              <a:t>preop</a:t>
            </a:r>
            <a:r>
              <a:rPr lang="fr-BE" sz="2400" dirty="0" smtClean="0"/>
              <a:t> &lt;+5D   </a:t>
            </a:r>
            <a:r>
              <a:rPr lang="fr-BE" sz="2400" dirty="0" smtClean="0">
                <a:solidFill>
                  <a:schemeClr val="accent3">
                    <a:lumMod val="75000"/>
                  </a:schemeClr>
                </a:solidFill>
              </a:rPr>
              <a:t>(JAR &lt;-6 D)</a:t>
            </a:r>
          </a:p>
          <a:p>
            <a:r>
              <a:rPr lang="fr-BE" sz="2400" dirty="0"/>
              <a:t>	</a:t>
            </a:r>
            <a:r>
              <a:rPr lang="fr-BE" sz="2400" dirty="0" smtClean="0"/>
              <a:t>	</a:t>
            </a:r>
            <a:r>
              <a:rPr lang="fr-BE" sz="2400" dirty="0" err="1" smtClean="0"/>
              <a:t>stabiele</a:t>
            </a:r>
            <a:r>
              <a:rPr lang="fr-BE" sz="2400" dirty="0" smtClean="0"/>
              <a:t> </a:t>
            </a:r>
            <a:r>
              <a:rPr lang="fr-BE" sz="2400" dirty="0" err="1" smtClean="0"/>
              <a:t>refractie</a:t>
            </a:r>
            <a:r>
              <a:rPr lang="fr-BE" sz="2400" dirty="0" smtClean="0"/>
              <a:t> : 0,75D per dag         </a:t>
            </a:r>
            <a:r>
              <a:rPr lang="fr-BE" sz="2400" dirty="0" smtClean="0">
                <a:solidFill>
                  <a:srgbClr val="FF0000"/>
                </a:solidFill>
              </a:rPr>
              <a:t> </a:t>
            </a:r>
          </a:p>
          <a:p>
            <a:r>
              <a:rPr lang="fr-BE" sz="2400" dirty="0"/>
              <a:t>	</a:t>
            </a:r>
            <a:r>
              <a:rPr lang="fr-BE" sz="2400" dirty="0" smtClean="0"/>
              <a:t>	</a:t>
            </a:r>
            <a:r>
              <a:rPr lang="fr-BE" sz="2400" dirty="0" err="1" smtClean="0"/>
              <a:t>geen</a:t>
            </a:r>
            <a:r>
              <a:rPr lang="fr-BE" sz="2400" dirty="0" smtClean="0"/>
              <a:t> </a:t>
            </a:r>
            <a:r>
              <a:rPr lang="fr-BE" sz="2400" dirty="0" err="1" smtClean="0"/>
              <a:t>complicaties</a:t>
            </a:r>
            <a:endParaRPr lang="fr-BE" sz="2400" dirty="0" smtClean="0"/>
          </a:p>
          <a:p>
            <a:r>
              <a:rPr lang="fr-BE" sz="2400" dirty="0"/>
              <a:t>	</a:t>
            </a:r>
            <a:r>
              <a:rPr lang="fr-BE" sz="2400" dirty="0" smtClean="0"/>
              <a:t>	</a:t>
            </a:r>
            <a:r>
              <a:rPr lang="fr-BE" sz="2400" dirty="0" err="1" smtClean="0"/>
              <a:t>verblinding</a:t>
            </a:r>
            <a:r>
              <a:rPr lang="fr-BE" sz="2400" dirty="0" smtClean="0"/>
              <a:t> </a:t>
            </a:r>
            <a:r>
              <a:rPr lang="fr-BE" sz="2400" dirty="0" err="1" smtClean="0"/>
              <a:t>normaal</a:t>
            </a:r>
            <a:endParaRPr lang="fr-BE" sz="2400" dirty="0" smtClean="0"/>
          </a:p>
          <a:p>
            <a:r>
              <a:rPr lang="fr-BE" sz="2400" dirty="0"/>
              <a:t>	</a:t>
            </a:r>
            <a:r>
              <a:rPr lang="fr-BE" sz="2400" dirty="0" smtClean="0"/>
              <a:t>	</a:t>
            </a:r>
            <a:r>
              <a:rPr lang="fr-BE" sz="2400" dirty="0" err="1" smtClean="0"/>
              <a:t>mesopisch</a:t>
            </a:r>
            <a:r>
              <a:rPr lang="fr-BE" sz="2400" dirty="0" smtClean="0"/>
              <a:t> </a:t>
            </a:r>
            <a:r>
              <a:rPr lang="fr-BE" sz="2400" dirty="0" err="1" smtClean="0"/>
              <a:t>contrast</a:t>
            </a:r>
            <a:r>
              <a:rPr lang="fr-BE" sz="2400" dirty="0" smtClean="0"/>
              <a:t> </a:t>
            </a:r>
            <a:r>
              <a:rPr lang="fr-BE" sz="2400" dirty="0" err="1" smtClean="0"/>
              <a:t>normaal</a:t>
            </a:r>
            <a:endParaRPr lang="fr-BE" sz="2400" dirty="0" smtClean="0"/>
          </a:p>
          <a:p>
            <a:r>
              <a:rPr lang="fr-BE" sz="2400" dirty="0"/>
              <a:t>	</a:t>
            </a:r>
            <a:r>
              <a:rPr lang="fr-BE" sz="2400" dirty="0" smtClean="0"/>
              <a:t>	</a:t>
            </a:r>
            <a:r>
              <a:rPr lang="fr-BE" sz="2400" dirty="0" smtClean="0">
                <a:solidFill>
                  <a:srgbClr val="FF0000"/>
                </a:solidFill>
              </a:rPr>
              <a:t>NA ? TIJD</a:t>
            </a:r>
          </a:p>
          <a:p>
            <a:r>
              <a:rPr lang="fr-BE" sz="2400" dirty="0"/>
              <a:t>	</a:t>
            </a:r>
            <a:r>
              <a:rPr lang="fr-BE" sz="2400" dirty="0" smtClean="0"/>
              <a:t>	</a:t>
            </a:r>
            <a:r>
              <a:rPr lang="fr-BE" sz="2400" dirty="0" err="1" smtClean="0"/>
              <a:t>regelmatig</a:t>
            </a:r>
            <a:r>
              <a:rPr lang="fr-BE" sz="2400" dirty="0" smtClean="0"/>
              <a:t> </a:t>
            </a:r>
            <a:r>
              <a:rPr lang="fr-BE" sz="2400" dirty="0" err="1" smtClean="0"/>
              <a:t>oogonderzoek</a:t>
            </a:r>
            <a:r>
              <a:rPr lang="fr-BE" sz="2400" dirty="0" smtClean="0"/>
              <a:t> </a:t>
            </a:r>
            <a:r>
              <a:rPr lang="fr-BE" sz="2400" dirty="0" err="1" smtClean="0"/>
              <a:t>door</a:t>
            </a:r>
            <a:r>
              <a:rPr lang="fr-BE" sz="2400" dirty="0" smtClean="0"/>
              <a:t> </a:t>
            </a:r>
            <a:r>
              <a:rPr lang="fr-BE" sz="2400" dirty="0" err="1" smtClean="0"/>
              <a:t>oogarts</a:t>
            </a:r>
            <a:r>
              <a:rPr lang="fr-BE" sz="2400" dirty="0" smtClean="0"/>
              <a:t>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72041"/>
            <a:ext cx="3528392" cy="2580895"/>
          </a:xfrm>
          <a:prstGeom prst="rect">
            <a:avLst/>
          </a:prstGeom>
        </p:spPr>
      </p:pic>
      <p:sp>
        <p:nvSpPr>
          <p:cNvPr id="6" name="Tekstvak 5"/>
          <p:cNvSpPr txBox="1"/>
          <p:nvPr/>
        </p:nvSpPr>
        <p:spPr>
          <a:xfrm>
            <a:off x="756610" y="1484784"/>
            <a:ext cx="3959406" cy="461665"/>
          </a:xfrm>
          <a:prstGeom prst="rect">
            <a:avLst/>
          </a:prstGeom>
          <a:noFill/>
        </p:spPr>
        <p:txBody>
          <a:bodyPr wrap="square" rtlCol="0">
            <a:spAutoFit/>
          </a:bodyPr>
          <a:lstStyle/>
          <a:p>
            <a:r>
              <a:rPr lang="nl-BE" sz="2400" dirty="0" smtClean="0">
                <a:solidFill>
                  <a:schemeClr val="tx2">
                    <a:lumMod val="75000"/>
                  </a:schemeClr>
                </a:solidFill>
              </a:rPr>
              <a:t>REFRACTIEVE INGREPEN</a:t>
            </a:r>
            <a:endParaRPr lang="nl-BE" sz="2400" dirty="0">
              <a:solidFill>
                <a:schemeClr val="tx2">
                  <a:lumMod val="75000"/>
                </a:schemeClr>
              </a:solidFill>
            </a:endParaRPr>
          </a:p>
        </p:txBody>
      </p:sp>
    </p:spTree>
    <p:extLst>
      <p:ext uri="{BB962C8B-B14F-4D97-AF65-F5344CB8AC3E}">
        <p14:creationId xmlns:p14="http://schemas.microsoft.com/office/powerpoint/2010/main" val="3059118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683568" y="1601809"/>
            <a:ext cx="8460432" cy="5632311"/>
          </a:xfrm>
          <a:prstGeom prst="rect">
            <a:avLst/>
          </a:prstGeom>
          <a:noFill/>
        </p:spPr>
        <p:txBody>
          <a:bodyPr wrap="square" rtlCol="0">
            <a:spAutoFit/>
          </a:bodyPr>
          <a:lstStyle/>
          <a:p>
            <a:r>
              <a:rPr lang="fr-BE" sz="2400" dirty="0" smtClean="0"/>
              <a:t>    BRIL    </a:t>
            </a:r>
            <a:endParaRPr lang="fr-BE" sz="2400" dirty="0"/>
          </a:p>
          <a:p>
            <a:r>
              <a:rPr lang="fr-BE" sz="2400" dirty="0" smtClean="0"/>
              <a:t>	</a:t>
            </a:r>
            <a:r>
              <a:rPr lang="fr-BE" sz="2400" dirty="0" smtClean="0">
                <a:solidFill>
                  <a:srgbClr val="FF0000"/>
                </a:solidFill>
              </a:rPr>
              <a:t>VOOR VER </a:t>
            </a:r>
            <a:r>
              <a:rPr lang="fr-BE" sz="2400" dirty="0" smtClean="0"/>
              <a:t>: </a:t>
            </a:r>
            <a:r>
              <a:rPr lang="fr-BE" sz="2400" dirty="0" err="1" smtClean="0"/>
              <a:t>correctie</a:t>
            </a:r>
            <a:r>
              <a:rPr lang="fr-BE" sz="2400" dirty="0" smtClean="0"/>
              <a:t> </a:t>
            </a:r>
            <a:r>
              <a:rPr lang="fr-BE" sz="2400" dirty="0" err="1" smtClean="0"/>
              <a:t>moet</a:t>
            </a:r>
            <a:r>
              <a:rPr lang="fr-BE" sz="2400" dirty="0" smtClean="0"/>
              <a:t> </a:t>
            </a:r>
            <a:r>
              <a:rPr lang="fr-BE" sz="2400" dirty="0" err="1" smtClean="0"/>
              <a:t>gedragen</a:t>
            </a:r>
            <a:r>
              <a:rPr lang="fr-BE" sz="2400" dirty="0" smtClean="0"/>
              <a:t> </a:t>
            </a:r>
            <a:r>
              <a:rPr lang="fr-BE" sz="2400" dirty="0" err="1" smtClean="0"/>
              <a:t>worden</a:t>
            </a:r>
            <a:endParaRPr lang="fr-BE" sz="2400" dirty="0" smtClean="0"/>
          </a:p>
          <a:p>
            <a:r>
              <a:rPr lang="fr-BE" sz="2400" dirty="0"/>
              <a:t>	</a:t>
            </a:r>
            <a:r>
              <a:rPr lang="fr-BE" sz="2400" dirty="0" smtClean="0">
                <a:solidFill>
                  <a:srgbClr val="FF0000"/>
                </a:solidFill>
              </a:rPr>
              <a:t>VOOR DICHT </a:t>
            </a:r>
            <a:r>
              <a:rPr lang="fr-BE" sz="2400" dirty="0" smtClean="0"/>
              <a:t>: </a:t>
            </a:r>
            <a:r>
              <a:rPr lang="fr-BE" sz="2400" dirty="0" err="1" smtClean="0"/>
              <a:t>moet</a:t>
            </a:r>
            <a:r>
              <a:rPr lang="fr-BE" sz="2400" dirty="0" smtClean="0"/>
              <a:t> </a:t>
            </a:r>
            <a:r>
              <a:rPr lang="fr-BE" sz="2400" dirty="0" err="1" smtClean="0"/>
              <a:t>beschikbaar</a:t>
            </a:r>
            <a:r>
              <a:rPr lang="fr-BE" sz="2400" dirty="0" smtClean="0"/>
              <a:t> </a:t>
            </a:r>
            <a:r>
              <a:rPr lang="fr-BE" sz="2400" dirty="0" err="1" smtClean="0"/>
              <a:t>zijn</a:t>
            </a:r>
            <a:endParaRPr lang="fr-BE" sz="2400" dirty="0" smtClean="0"/>
          </a:p>
          <a:p>
            <a:endParaRPr lang="fr-BE" sz="2400" dirty="0"/>
          </a:p>
          <a:p>
            <a:r>
              <a:rPr lang="fr-BE" sz="2400" dirty="0" smtClean="0"/>
              <a:t>	</a:t>
            </a:r>
            <a:r>
              <a:rPr lang="fr-BE" sz="2400" dirty="0" err="1" smtClean="0"/>
              <a:t>reservebril</a:t>
            </a:r>
            <a:r>
              <a:rPr lang="fr-BE" sz="2400" dirty="0" smtClean="0"/>
              <a:t> </a:t>
            </a:r>
            <a:r>
              <a:rPr lang="fr-BE" sz="2400" dirty="0" err="1" smtClean="0"/>
              <a:t>noodzakelijk</a:t>
            </a:r>
            <a:r>
              <a:rPr lang="fr-BE" sz="2400" dirty="0" smtClean="0"/>
              <a:t> </a:t>
            </a:r>
          </a:p>
          <a:p>
            <a:endParaRPr lang="fr-BE" sz="2400" dirty="0" smtClean="0"/>
          </a:p>
          <a:p>
            <a:r>
              <a:rPr lang="fr-BE" sz="2400" dirty="0"/>
              <a:t>	</a:t>
            </a:r>
            <a:r>
              <a:rPr lang="fr-BE" sz="2400" dirty="0" err="1" smtClean="0"/>
              <a:t>moet</a:t>
            </a:r>
            <a:r>
              <a:rPr lang="fr-BE" sz="2400" dirty="0" smtClean="0"/>
              <a:t>  optimale </a:t>
            </a:r>
            <a:r>
              <a:rPr lang="fr-BE" sz="2400" dirty="0" err="1" smtClean="0"/>
              <a:t>visuele</a:t>
            </a:r>
            <a:r>
              <a:rPr lang="fr-BE" sz="2400" dirty="0" smtClean="0"/>
              <a:t> </a:t>
            </a:r>
            <a:r>
              <a:rPr lang="fr-BE" sz="2400" dirty="0" err="1" smtClean="0"/>
              <a:t>functie</a:t>
            </a:r>
            <a:r>
              <a:rPr lang="fr-BE" sz="2400" dirty="0" smtClean="0"/>
              <a:t> </a:t>
            </a:r>
            <a:r>
              <a:rPr lang="fr-BE" sz="2400" dirty="0" err="1" smtClean="0"/>
              <a:t>bieden</a:t>
            </a:r>
            <a:endParaRPr lang="fr-BE" sz="2400" dirty="0" smtClean="0"/>
          </a:p>
          <a:p>
            <a:r>
              <a:rPr lang="fr-BE" sz="2400" dirty="0"/>
              <a:t>	</a:t>
            </a:r>
            <a:r>
              <a:rPr lang="fr-BE" sz="2400" dirty="0" smtClean="0"/>
              <a:t>	</a:t>
            </a:r>
            <a:r>
              <a:rPr lang="fr-BE" sz="2400" dirty="0" err="1" smtClean="0"/>
              <a:t>goed</a:t>
            </a:r>
            <a:r>
              <a:rPr lang="fr-BE" sz="2400" dirty="0" smtClean="0"/>
              <a:t> </a:t>
            </a:r>
            <a:r>
              <a:rPr lang="fr-BE" sz="2400" dirty="0" err="1" smtClean="0"/>
              <a:t>verdragen</a:t>
            </a:r>
            <a:r>
              <a:rPr lang="fr-BE" sz="2400" dirty="0" smtClean="0"/>
              <a:t> </a:t>
            </a:r>
            <a:r>
              <a:rPr lang="fr-BE" sz="2400" dirty="0" err="1" smtClean="0"/>
              <a:t>worden</a:t>
            </a:r>
            <a:r>
              <a:rPr lang="fr-BE" sz="2400" dirty="0" smtClean="0"/>
              <a:t> </a:t>
            </a:r>
          </a:p>
          <a:p>
            <a:r>
              <a:rPr lang="fr-BE" sz="2400" dirty="0"/>
              <a:t>	</a:t>
            </a:r>
            <a:r>
              <a:rPr lang="fr-BE" sz="2400" dirty="0" smtClean="0"/>
              <a:t>	</a:t>
            </a:r>
            <a:r>
              <a:rPr lang="fr-BE" sz="2400" dirty="0" err="1" smtClean="0"/>
              <a:t>moet</a:t>
            </a:r>
            <a:r>
              <a:rPr lang="fr-BE" sz="2400" dirty="0" smtClean="0"/>
              <a:t> </a:t>
            </a:r>
            <a:r>
              <a:rPr lang="fr-BE" sz="2400" dirty="0" err="1" smtClean="0"/>
              <a:t>geschikt</a:t>
            </a:r>
            <a:r>
              <a:rPr lang="fr-BE" sz="2400" dirty="0" smtClean="0"/>
              <a:t> </a:t>
            </a:r>
            <a:r>
              <a:rPr lang="fr-BE" sz="2400" dirty="0" err="1" smtClean="0"/>
              <a:t>zijn</a:t>
            </a:r>
            <a:r>
              <a:rPr lang="fr-BE" sz="2400" dirty="0" smtClean="0"/>
              <a:t> </a:t>
            </a:r>
            <a:r>
              <a:rPr lang="fr-BE" sz="2400" dirty="0" err="1" smtClean="0"/>
              <a:t>voor</a:t>
            </a:r>
            <a:r>
              <a:rPr lang="fr-BE" sz="2400" dirty="0" smtClean="0"/>
              <a:t> </a:t>
            </a:r>
            <a:r>
              <a:rPr lang="fr-BE" sz="2400" dirty="0" err="1" smtClean="0"/>
              <a:t>het</a:t>
            </a:r>
            <a:r>
              <a:rPr lang="fr-BE" sz="2400" dirty="0" smtClean="0"/>
              <a:t> </a:t>
            </a:r>
            <a:r>
              <a:rPr lang="fr-BE" sz="2400" dirty="0" err="1" smtClean="0"/>
              <a:t>vliegen</a:t>
            </a:r>
            <a:endParaRPr lang="fr-BE" sz="2400" dirty="0" smtClean="0"/>
          </a:p>
          <a:p>
            <a:endParaRPr lang="fr-BE" sz="2400" dirty="0" smtClean="0"/>
          </a:p>
          <a:p>
            <a:r>
              <a:rPr lang="fr-BE" sz="2400" dirty="0" smtClean="0"/>
              <a:t>	</a:t>
            </a:r>
            <a:r>
              <a:rPr lang="fr-BE" sz="2400" dirty="0" err="1" smtClean="0"/>
              <a:t>hoge</a:t>
            </a:r>
            <a:r>
              <a:rPr lang="fr-BE" sz="2400" dirty="0" smtClean="0"/>
              <a:t> </a:t>
            </a:r>
            <a:r>
              <a:rPr lang="fr-BE" sz="2400" dirty="0" err="1"/>
              <a:t>optische</a:t>
            </a:r>
            <a:r>
              <a:rPr lang="fr-BE" sz="2400" dirty="0"/>
              <a:t> index </a:t>
            </a:r>
            <a:r>
              <a:rPr lang="fr-BE" sz="2400" dirty="0" err="1"/>
              <a:t>voor</a:t>
            </a:r>
            <a:r>
              <a:rPr lang="fr-BE" sz="2400" dirty="0"/>
              <a:t> </a:t>
            </a:r>
            <a:r>
              <a:rPr lang="fr-BE" sz="2400" dirty="0" err="1"/>
              <a:t>grote</a:t>
            </a:r>
            <a:r>
              <a:rPr lang="fr-BE" sz="2400" dirty="0"/>
              <a:t> </a:t>
            </a:r>
            <a:r>
              <a:rPr lang="fr-BE" sz="2400" dirty="0" err="1" smtClean="0"/>
              <a:t>refractieafwijkingen</a:t>
            </a:r>
            <a:endParaRPr lang="fr-BE" sz="2400" dirty="0" smtClean="0"/>
          </a:p>
          <a:p>
            <a:endParaRPr lang="fr-BE" sz="2400" dirty="0"/>
          </a:p>
          <a:p>
            <a:r>
              <a:rPr lang="fr-BE" sz="2400" dirty="0"/>
              <a:t>	</a:t>
            </a:r>
            <a:r>
              <a:rPr lang="fr-BE" sz="2400" dirty="0" err="1"/>
              <a:t>één</a:t>
            </a:r>
            <a:r>
              <a:rPr lang="fr-BE" sz="2400" dirty="0"/>
              <a:t> </a:t>
            </a:r>
            <a:r>
              <a:rPr lang="fr-BE" sz="2400" dirty="0" err="1"/>
              <a:t>bril</a:t>
            </a:r>
            <a:r>
              <a:rPr lang="fr-BE" sz="2400" dirty="0"/>
              <a:t> </a:t>
            </a:r>
            <a:r>
              <a:rPr lang="fr-BE" sz="2400" dirty="0" err="1"/>
              <a:t>toegestaan</a:t>
            </a:r>
            <a:r>
              <a:rPr lang="fr-BE" sz="2400" dirty="0"/>
              <a:t>	</a:t>
            </a:r>
          </a:p>
          <a:p>
            <a:r>
              <a:rPr lang="fr-BE" sz="2400" dirty="0" smtClean="0"/>
              <a:t> </a:t>
            </a:r>
          </a:p>
          <a:p>
            <a:r>
              <a:rPr lang="fr-BE" sz="2400" dirty="0"/>
              <a:t>	</a:t>
            </a:r>
            <a:r>
              <a:rPr lang="fr-BE" sz="2400" dirty="0" smtClean="0"/>
              <a:t> </a:t>
            </a:r>
            <a:r>
              <a:rPr lang="fr-BE" sz="2400" dirty="0"/>
              <a:t>	</a:t>
            </a:r>
            <a:endParaRPr lang="fr-BE" sz="2400" dirty="0" smtClean="0"/>
          </a:p>
        </p:txBody>
      </p:sp>
    </p:spTree>
    <p:extLst>
      <p:ext uri="{BB962C8B-B14F-4D97-AF65-F5344CB8AC3E}">
        <p14:creationId xmlns:p14="http://schemas.microsoft.com/office/powerpoint/2010/main" val="543631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9649" y="964656"/>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664361" y="2564904"/>
            <a:ext cx="8460432" cy="3046988"/>
          </a:xfrm>
          <a:prstGeom prst="rect">
            <a:avLst/>
          </a:prstGeom>
          <a:noFill/>
        </p:spPr>
        <p:txBody>
          <a:bodyPr wrap="square" rtlCol="0">
            <a:spAutoFit/>
          </a:bodyPr>
          <a:lstStyle/>
          <a:p>
            <a:r>
              <a:rPr lang="fr-BE" sz="2400" dirty="0" smtClean="0"/>
              <a:t>     </a:t>
            </a:r>
            <a:r>
              <a:rPr lang="fr-BE" sz="2400" dirty="0"/>
              <a:t>	</a:t>
            </a:r>
          </a:p>
          <a:p>
            <a:r>
              <a:rPr lang="fr-BE" sz="2400" dirty="0" smtClean="0"/>
              <a:t>CONTACTLENZEN</a:t>
            </a:r>
          </a:p>
          <a:p>
            <a:r>
              <a:rPr lang="fr-BE" sz="2400" dirty="0"/>
              <a:t>	</a:t>
            </a:r>
            <a:r>
              <a:rPr lang="fr-BE" sz="2400" dirty="0" smtClean="0"/>
              <a:t> </a:t>
            </a:r>
            <a:r>
              <a:rPr lang="fr-BE" sz="2400" dirty="0" err="1" smtClean="0"/>
              <a:t>voor</a:t>
            </a:r>
            <a:r>
              <a:rPr lang="fr-BE" sz="2400" dirty="0" smtClean="0"/>
              <a:t> VER</a:t>
            </a:r>
          </a:p>
          <a:p>
            <a:r>
              <a:rPr lang="fr-BE" sz="2400" dirty="0"/>
              <a:t>	</a:t>
            </a:r>
            <a:r>
              <a:rPr lang="fr-BE" sz="2400" dirty="0" smtClean="0"/>
              <a:t> </a:t>
            </a:r>
            <a:r>
              <a:rPr lang="fr-BE" sz="2400" dirty="0" err="1" smtClean="0">
                <a:solidFill>
                  <a:srgbClr val="FF0000"/>
                </a:solidFill>
              </a:rPr>
              <a:t>monofocaal</a:t>
            </a:r>
            <a:endParaRPr lang="fr-BE" sz="2400" dirty="0">
              <a:solidFill>
                <a:srgbClr val="FF0000"/>
              </a:solidFill>
            </a:endParaRPr>
          </a:p>
          <a:p>
            <a:r>
              <a:rPr lang="fr-BE" sz="2400" dirty="0" smtClean="0"/>
              <a:t>	 niet </a:t>
            </a:r>
            <a:r>
              <a:rPr lang="fr-BE" sz="2400" dirty="0" err="1" smtClean="0"/>
              <a:t>getint</a:t>
            </a:r>
            <a:r>
              <a:rPr lang="fr-BE" sz="2400" dirty="0" smtClean="0"/>
              <a:t>, </a:t>
            </a:r>
          </a:p>
          <a:p>
            <a:r>
              <a:rPr lang="fr-BE" sz="2400" dirty="0" smtClean="0"/>
              <a:t>	 </a:t>
            </a:r>
            <a:r>
              <a:rPr lang="fr-BE" sz="2400" dirty="0" err="1" smtClean="0"/>
              <a:t>goed</a:t>
            </a:r>
            <a:r>
              <a:rPr lang="fr-BE" sz="2400" dirty="0" smtClean="0"/>
              <a:t> </a:t>
            </a:r>
            <a:r>
              <a:rPr lang="fr-BE" sz="2400" dirty="0" err="1" smtClean="0"/>
              <a:t>verdragen</a:t>
            </a:r>
            <a:endParaRPr lang="fr-BE" sz="2400" dirty="0"/>
          </a:p>
          <a:p>
            <a:r>
              <a:rPr lang="fr-BE" sz="2400" dirty="0" smtClean="0"/>
              <a:t>	 </a:t>
            </a:r>
            <a:r>
              <a:rPr lang="fr-BE" sz="2400" dirty="0" err="1" smtClean="0"/>
              <a:t>geen</a:t>
            </a:r>
            <a:r>
              <a:rPr lang="fr-BE" sz="2400" dirty="0" smtClean="0"/>
              <a:t> </a:t>
            </a:r>
            <a:r>
              <a:rPr lang="fr-BE" sz="2400" dirty="0" err="1" smtClean="0"/>
              <a:t>orthokeratologie</a:t>
            </a:r>
            <a:r>
              <a:rPr lang="fr-BE" sz="2400" dirty="0" smtClean="0"/>
              <a:t>  (</a:t>
            </a:r>
            <a:r>
              <a:rPr lang="fr-BE" sz="2400" dirty="0" err="1" smtClean="0"/>
              <a:t>nachtlenzen</a:t>
            </a:r>
            <a:r>
              <a:rPr lang="fr-BE" sz="2400" dirty="0" smtClean="0"/>
              <a:t> -  hard)</a:t>
            </a:r>
          </a:p>
          <a:p>
            <a:r>
              <a:rPr lang="fr-BE" sz="2400" dirty="0"/>
              <a:t>	</a:t>
            </a:r>
            <a:r>
              <a:rPr lang="fr-BE" sz="2400" dirty="0" smtClean="0"/>
              <a:t> </a:t>
            </a:r>
            <a:r>
              <a:rPr lang="fr-BE" sz="2400" dirty="0"/>
              <a:t>	</a:t>
            </a:r>
            <a:endParaRPr lang="fr-BE" sz="2400" dirty="0" smtClean="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399" y="866329"/>
            <a:ext cx="3767205" cy="3912098"/>
          </a:xfrm>
          <a:prstGeom prst="rect">
            <a:avLst/>
          </a:prstGeom>
        </p:spPr>
      </p:pic>
    </p:spTree>
    <p:extLst>
      <p:ext uri="{BB962C8B-B14F-4D97-AF65-F5344CB8AC3E}">
        <p14:creationId xmlns:p14="http://schemas.microsoft.com/office/powerpoint/2010/main" val="2774140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622979" y="1628800"/>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0" y="2564904"/>
            <a:ext cx="4555711" cy="3046988"/>
          </a:xfrm>
          <a:prstGeom prst="rect">
            <a:avLst/>
          </a:prstGeom>
          <a:noFill/>
        </p:spPr>
        <p:txBody>
          <a:bodyPr wrap="square" rtlCol="0">
            <a:spAutoFit/>
          </a:bodyPr>
          <a:lstStyle/>
          <a:p>
            <a:r>
              <a:rPr lang="fr-BE" sz="2400" dirty="0" smtClean="0"/>
              <a:t> BINOCULAIR ZICHT</a:t>
            </a:r>
          </a:p>
          <a:p>
            <a:endParaRPr lang="fr-BE" sz="2400" dirty="0"/>
          </a:p>
          <a:p>
            <a:endParaRPr lang="fr-BE" sz="2400" dirty="0" smtClean="0"/>
          </a:p>
          <a:p>
            <a:r>
              <a:rPr lang="fr-BE" sz="2400" dirty="0"/>
              <a:t>	</a:t>
            </a:r>
            <a:r>
              <a:rPr lang="fr-BE" sz="2400" dirty="0" smtClean="0"/>
              <a:t>NORMAAL</a:t>
            </a:r>
          </a:p>
          <a:p>
            <a:endParaRPr lang="fr-BE" sz="2400" dirty="0"/>
          </a:p>
          <a:p>
            <a:r>
              <a:rPr lang="fr-BE" sz="2400" dirty="0" smtClean="0"/>
              <a:t>	DIPLOPIE = ONGESCHIKT    </a:t>
            </a:r>
            <a:r>
              <a:rPr lang="fr-BE" sz="2400" dirty="0"/>
              <a:t>	</a:t>
            </a:r>
          </a:p>
          <a:p>
            <a:r>
              <a:rPr lang="fr-BE" sz="2400" dirty="0" smtClean="0"/>
              <a:t>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132856"/>
            <a:ext cx="3736216" cy="4456216"/>
          </a:xfrm>
          <a:prstGeom prst="rect">
            <a:avLst/>
          </a:prstGeom>
        </p:spPr>
      </p:pic>
    </p:spTree>
    <p:extLst>
      <p:ext uri="{BB962C8B-B14F-4D97-AF65-F5344CB8AC3E}">
        <p14:creationId xmlns:p14="http://schemas.microsoft.com/office/powerpoint/2010/main" val="2730459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896" y="476672"/>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664361" y="2564904"/>
            <a:ext cx="8460432" cy="3785652"/>
          </a:xfrm>
          <a:prstGeom prst="rect">
            <a:avLst/>
          </a:prstGeom>
          <a:noFill/>
        </p:spPr>
        <p:txBody>
          <a:bodyPr wrap="square" rtlCol="0">
            <a:spAutoFit/>
          </a:bodyPr>
          <a:lstStyle/>
          <a:p>
            <a:r>
              <a:rPr lang="fr-BE" sz="2400" dirty="0" smtClean="0"/>
              <a:t> GEZICHTSVELD</a:t>
            </a:r>
          </a:p>
          <a:p>
            <a:endParaRPr lang="fr-BE" sz="2400" dirty="0"/>
          </a:p>
          <a:p>
            <a:endParaRPr lang="fr-BE" sz="2400" dirty="0" smtClean="0"/>
          </a:p>
          <a:p>
            <a:r>
              <a:rPr lang="fr-BE" sz="2400" dirty="0"/>
              <a:t>	</a:t>
            </a:r>
            <a:r>
              <a:rPr lang="fr-BE" sz="2400" dirty="0" smtClean="0"/>
              <a:t>NORMAAL</a:t>
            </a:r>
          </a:p>
          <a:p>
            <a:endParaRPr lang="fr-BE" sz="2400" dirty="0"/>
          </a:p>
          <a:p>
            <a:r>
              <a:rPr lang="fr-BE" sz="2400" dirty="0" smtClean="0"/>
              <a:t>	 </a:t>
            </a:r>
          </a:p>
          <a:p>
            <a:r>
              <a:rPr lang="fr-BE" sz="2400" dirty="0"/>
              <a:t>	</a:t>
            </a:r>
            <a:r>
              <a:rPr lang="fr-BE" sz="2400" dirty="0" smtClean="0"/>
              <a:t>Indien </a:t>
            </a:r>
            <a:r>
              <a:rPr lang="fr-BE" sz="2400" dirty="0" err="1" smtClean="0"/>
              <a:t>gezichtsvelddefect</a:t>
            </a:r>
            <a:endParaRPr lang="fr-BE" sz="2400" dirty="0" smtClean="0"/>
          </a:p>
          <a:p>
            <a:r>
              <a:rPr lang="fr-BE" sz="2400" dirty="0"/>
              <a:t>	</a:t>
            </a:r>
            <a:r>
              <a:rPr lang="fr-BE" sz="2400" dirty="0" smtClean="0"/>
              <a:t>	</a:t>
            </a:r>
            <a:r>
              <a:rPr lang="fr-BE" sz="2400" dirty="0" err="1" smtClean="0"/>
              <a:t>binoculair</a:t>
            </a:r>
            <a:r>
              <a:rPr lang="fr-BE" sz="2400" dirty="0" smtClean="0"/>
              <a:t> </a:t>
            </a:r>
            <a:r>
              <a:rPr lang="fr-BE" sz="2400" dirty="0" err="1" smtClean="0"/>
              <a:t>gezichtsveld</a:t>
            </a:r>
            <a:r>
              <a:rPr lang="fr-BE" sz="2400" dirty="0" smtClean="0"/>
              <a:t> </a:t>
            </a:r>
            <a:r>
              <a:rPr lang="fr-BE" sz="2400" dirty="0" err="1" smtClean="0"/>
              <a:t>normaal</a:t>
            </a:r>
            <a:endParaRPr lang="fr-BE" sz="2400" dirty="0" smtClean="0"/>
          </a:p>
          <a:p>
            <a:r>
              <a:rPr lang="fr-BE" sz="2400" dirty="0"/>
              <a:t>	</a:t>
            </a:r>
            <a:r>
              <a:rPr lang="fr-BE" sz="2400" dirty="0" smtClean="0"/>
              <a:t>	</a:t>
            </a:r>
            <a:r>
              <a:rPr lang="fr-BE" sz="2400" dirty="0" err="1" smtClean="0"/>
              <a:t>aanvaardbare</a:t>
            </a:r>
            <a:r>
              <a:rPr lang="fr-BE" sz="2400" dirty="0" smtClean="0"/>
              <a:t> pathologie</a:t>
            </a:r>
            <a:endParaRPr lang="fr-BE" sz="2400" dirty="0"/>
          </a:p>
          <a:p>
            <a:r>
              <a:rPr lang="fr-BE" sz="2400" dirty="0" smtClean="0"/>
              <a:t>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04664"/>
            <a:ext cx="3100798" cy="2067199"/>
          </a:xfrm>
          <a:prstGeom prst="rect">
            <a:avLst/>
          </a:prstGeom>
        </p:spPr>
      </p:pic>
    </p:spTree>
    <p:extLst>
      <p:ext uri="{BB962C8B-B14F-4D97-AF65-F5344CB8AC3E}">
        <p14:creationId xmlns:p14="http://schemas.microsoft.com/office/powerpoint/2010/main" val="1629447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899592" y="1700808"/>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664361" y="2564904"/>
            <a:ext cx="8460432" cy="3416320"/>
          </a:xfrm>
          <a:prstGeom prst="rect">
            <a:avLst/>
          </a:prstGeom>
          <a:noFill/>
        </p:spPr>
        <p:txBody>
          <a:bodyPr wrap="square" rtlCol="0">
            <a:spAutoFit/>
          </a:bodyPr>
          <a:lstStyle/>
          <a:p>
            <a:r>
              <a:rPr lang="fr-BE" sz="2400" dirty="0" smtClean="0"/>
              <a:t> HETEROFORIE (</a:t>
            </a:r>
            <a:r>
              <a:rPr lang="fr-BE" sz="2400" dirty="0" err="1" smtClean="0"/>
              <a:t>prismadioptrie</a:t>
            </a:r>
            <a:r>
              <a:rPr lang="fr-BE" sz="2400" dirty="0" smtClean="0"/>
              <a:t>)</a:t>
            </a:r>
          </a:p>
          <a:p>
            <a:endParaRPr lang="fr-BE" sz="2400" dirty="0"/>
          </a:p>
          <a:p>
            <a:r>
              <a:rPr lang="fr-BE" sz="2400" dirty="0" smtClean="0"/>
              <a:t>6M        :  H  2    ESO 10      EXO   8</a:t>
            </a:r>
          </a:p>
          <a:p>
            <a:endParaRPr lang="fr-BE" sz="2400" dirty="0"/>
          </a:p>
          <a:p>
            <a:endParaRPr lang="fr-BE" sz="2400" dirty="0" smtClean="0"/>
          </a:p>
          <a:p>
            <a:r>
              <a:rPr lang="fr-BE" sz="2400" dirty="0" smtClean="0"/>
              <a:t>33 CM   : H 1      ESO 8        EXO   12</a:t>
            </a:r>
          </a:p>
          <a:p>
            <a:endParaRPr lang="fr-BE" sz="2400" dirty="0"/>
          </a:p>
          <a:p>
            <a:endParaRPr lang="fr-BE" sz="2400" dirty="0" smtClean="0"/>
          </a:p>
          <a:p>
            <a:r>
              <a:rPr lang="fr-BE" sz="2400" dirty="0"/>
              <a:t>	</a:t>
            </a:r>
            <a:r>
              <a:rPr lang="fr-BE" sz="2400" dirty="0" smtClean="0"/>
              <a:t> </a:t>
            </a:r>
          </a:p>
        </p:txBody>
      </p:sp>
    </p:spTree>
    <p:extLst>
      <p:ext uri="{BB962C8B-B14F-4D97-AF65-F5344CB8AC3E}">
        <p14:creationId xmlns:p14="http://schemas.microsoft.com/office/powerpoint/2010/main" val="4101450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1992" cy="461665"/>
          </a:xfrm>
          <a:prstGeom prst="rect">
            <a:avLst/>
          </a:prstGeom>
          <a:noFill/>
        </p:spPr>
        <p:txBody>
          <a:bodyPr wrap="none" rtlCol="0">
            <a:spAutoFit/>
          </a:bodyPr>
          <a:lstStyle/>
          <a:p>
            <a:r>
              <a:rPr lang="fr-BE" sz="2400" dirty="0" smtClean="0"/>
              <a:t> </a:t>
            </a:r>
            <a:endParaRPr lang="en-US" sz="2400" dirty="0"/>
          </a:p>
        </p:txBody>
      </p:sp>
      <p:sp>
        <p:nvSpPr>
          <p:cNvPr id="3" name="TextBox 2"/>
          <p:cNvSpPr txBox="1"/>
          <p:nvPr/>
        </p:nvSpPr>
        <p:spPr>
          <a:xfrm>
            <a:off x="1187623" y="1164711"/>
            <a:ext cx="234360"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2195736" y="117693"/>
            <a:ext cx="6175920" cy="6740307"/>
          </a:xfrm>
          <a:prstGeom prst="rect">
            <a:avLst/>
          </a:prstGeom>
          <a:noFill/>
        </p:spPr>
        <p:txBody>
          <a:bodyPr wrap="square" rtlCol="0">
            <a:spAutoFit/>
          </a:bodyPr>
          <a:lstStyle/>
          <a:p>
            <a:r>
              <a:rPr lang="fr-BE" sz="3200" dirty="0" smtClean="0"/>
              <a:t> CLASS 1    </a:t>
            </a:r>
            <a:r>
              <a:rPr lang="fr-BE" sz="2400" dirty="0" err="1" smtClean="0"/>
              <a:t>beroepspiloot</a:t>
            </a:r>
            <a:endParaRPr lang="fr-BE" sz="2400" dirty="0" smtClean="0"/>
          </a:p>
          <a:p>
            <a:endParaRPr lang="fr-BE" sz="3200" dirty="0" smtClean="0"/>
          </a:p>
          <a:p>
            <a:r>
              <a:rPr lang="fr-BE" sz="3200" dirty="0" smtClean="0"/>
              <a:t>CLASS 2  	</a:t>
            </a:r>
            <a:r>
              <a:rPr lang="fr-BE" sz="2400" dirty="0" smtClean="0"/>
              <a:t>PPL  </a:t>
            </a:r>
            <a:r>
              <a:rPr lang="fr-BE" sz="2400" dirty="0" err="1" smtClean="0"/>
              <a:t>privepiloot</a:t>
            </a:r>
            <a:endParaRPr lang="fr-BE" sz="2400" dirty="0" smtClean="0"/>
          </a:p>
          <a:p>
            <a:r>
              <a:rPr lang="fr-BE" sz="2400" dirty="0"/>
              <a:t>	</a:t>
            </a:r>
            <a:r>
              <a:rPr lang="fr-BE" sz="2400" dirty="0" smtClean="0"/>
              <a:t>	SPL   </a:t>
            </a:r>
            <a:r>
              <a:rPr lang="fr-BE" sz="2400" dirty="0" err="1" smtClean="0"/>
              <a:t>zweefvlieger</a:t>
            </a:r>
            <a:endParaRPr lang="fr-BE" sz="2400" dirty="0" smtClean="0"/>
          </a:p>
          <a:p>
            <a:r>
              <a:rPr lang="fr-BE" sz="2400" dirty="0"/>
              <a:t>	</a:t>
            </a:r>
            <a:r>
              <a:rPr lang="fr-BE" sz="2400" dirty="0" smtClean="0"/>
              <a:t>	BPL   </a:t>
            </a:r>
            <a:r>
              <a:rPr lang="fr-BE" sz="2400" dirty="0" err="1" smtClean="0"/>
              <a:t>Ballonvaarder</a:t>
            </a:r>
            <a:endParaRPr lang="fr-BE" sz="2400" dirty="0" smtClean="0"/>
          </a:p>
          <a:p>
            <a:endParaRPr lang="fr-BE" sz="3200" dirty="0" smtClean="0"/>
          </a:p>
          <a:p>
            <a:r>
              <a:rPr lang="fr-BE" sz="3200" dirty="0" smtClean="0"/>
              <a:t>CLASS 3   </a:t>
            </a:r>
            <a:r>
              <a:rPr lang="fr-BE" sz="2400" dirty="0" err="1" smtClean="0"/>
              <a:t>luchtverkeersleider</a:t>
            </a:r>
            <a:endParaRPr lang="fr-BE" sz="2400" dirty="0" smtClean="0"/>
          </a:p>
          <a:p>
            <a:endParaRPr lang="fr-BE" sz="2400" dirty="0"/>
          </a:p>
          <a:p>
            <a:r>
              <a:rPr lang="fr-BE" sz="3200" dirty="0" smtClean="0"/>
              <a:t>LAPL           </a:t>
            </a:r>
            <a:r>
              <a:rPr lang="fr-BE" sz="2400" dirty="0"/>
              <a:t>PPL  </a:t>
            </a:r>
            <a:r>
              <a:rPr lang="fr-BE" sz="2400" dirty="0" err="1"/>
              <a:t>privepiloot</a:t>
            </a:r>
            <a:endParaRPr lang="fr-BE" sz="2400" dirty="0"/>
          </a:p>
          <a:p>
            <a:r>
              <a:rPr lang="fr-BE" sz="2400" dirty="0"/>
              <a:t>		SPL   </a:t>
            </a:r>
            <a:r>
              <a:rPr lang="fr-BE" sz="2400" dirty="0" err="1"/>
              <a:t>zweefvlieger</a:t>
            </a:r>
            <a:endParaRPr lang="fr-BE" sz="2400" dirty="0"/>
          </a:p>
          <a:p>
            <a:r>
              <a:rPr lang="fr-BE" sz="2400" dirty="0"/>
              <a:t>		BPL   </a:t>
            </a:r>
            <a:r>
              <a:rPr lang="fr-BE" sz="2400" dirty="0" err="1" smtClean="0"/>
              <a:t>ballonvaarder</a:t>
            </a:r>
            <a:endParaRPr lang="fr-BE" sz="2400" dirty="0" smtClean="0"/>
          </a:p>
          <a:p>
            <a:endParaRPr lang="fr-BE" sz="2400" dirty="0" smtClean="0"/>
          </a:p>
          <a:p>
            <a:r>
              <a:rPr lang="fr-BE" sz="3200" dirty="0" smtClean="0"/>
              <a:t> ULM</a:t>
            </a:r>
          </a:p>
          <a:p>
            <a:endParaRPr lang="fr-BE" sz="3200" dirty="0"/>
          </a:p>
          <a:p>
            <a:r>
              <a:rPr lang="fr-BE" sz="3200" dirty="0" smtClean="0"/>
              <a:t>CABIN CREW</a:t>
            </a:r>
            <a:endParaRPr lang="en-US" dirty="0"/>
          </a:p>
        </p:txBody>
      </p:sp>
      <p:cxnSp>
        <p:nvCxnSpPr>
          <p:cNvPr id="6" name="Straight Connector 5"/>
          <p:cNvCxnSpPr/>
          <p:nvPr/>
        </p:nvCxnSpPr>
        <p:spPr>
          <a:xfrm>
            <a:off x="7236296" y="476672"/>
            <a:ext cx="0" cy="27363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372200" y="476672"/>
            <a:ext cx="86409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516216" y="3212976"/>
            <a:ext cx="72008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19672" y="1349377"/>
            <a:ext cx="5040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19672" y="4005064"/>
            <a:ext cx="57606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19672" y="5517232"/>
            <a:ext cx="57606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19672" y="4005064"/>
            <a:ext cx="0" cy="15121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19672" y="1628800"/>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9672" y="2420888"/>
            <a:ext cx="0" cy="64807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19672" y="3212976"/>
            <a:ext cx="0" cy="57606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262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393333"/>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827584" y="1772816"/>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267159" y="2780928"/>
            <a:ext cx="8460432" cy="3046988"/>
          </a:xfrm>
          <a:prstGeom prst="rect">
            <a:avLst/>
          </a:prstGeom>
          <a:noFill/>
        </p:spPr>
        <p:txBody>
          <a:bodyPr wrap="square" rtlCol="0">
            <a:spAutoFit/>
          </a:bodyPr>
          <a:lstStyle/>
          <a:p>
            <a:r>
              <a:rPr lang="fr-BE" sz="2400" dirty="0" smtClean="0"/>
              <a:t> KLEURENZICHT (</a:t>
            </a:r>
            <a:r>
              <a:rPr lang="fr-BE" sz="2400" dirty="0" err="1" smtClean="0"/>
              <a:t>bij</a:t>
            </a:r>
            <a:r>
              <a:rPr lang="fr-BE" sz="2400" dirty="0" smtClean="0"/>
              <a:t> </a:t>
            </a:r>
            <a:r>
              <a:rPr lang="fr-BE" sz="2400" dirty="0" err="1" smtClean="0"/>
              <a:t>initieel</a:t>
            </a:r>
            <a:r>
              <a:rPr lang="fr-BE" sz="2400" dirty="0" smtClean="0"/>
              <a:t> </a:t>
            </a:r>
            <a:r>
              <a:rPr lang="fr-BE" sz="2400" dirty="0" err="1" smtClean="0"/>
              <a:t>onderzoek</a:t>
            </a:r>
            <a:r>
              <a:rPr lang="fr-BE" sz="2400" dirty="0" smtClean="0"/>
              <a:t> en </a:t>
            </a:r>
            <a:r>
              <a:rPr lang="fr-BE" sz="2400" dirty="0" err="1" smtClean="0"/>
              <a:t>later</a:t>
            </a:r>
            <a:r>
              <a:rPr lang="fr-BE" sz="2400" dirty="0" smtClean="0"/>
              <a:t> op </a:t>
            </a:r>
            <a:r>
              <a:rPr lang="fr-BE" sz="2400" dirty="0" err="1" smtClean="0"/>
              <a:t>indicatie</a:t>
            </a:r>
            <a:r>
              <a:rPr lang="fr-BE" sz="2400" dirty="0" smtClean="0"/>
              <a:t>)</a:t>
            </a:r>
          </a:p>
          <a:p>
            <a:r>
              <a:rPr lang="fr-BE" sz="2400" dirty="0"/>
              <a:t>	</a:t>
            </a:r>
            <a:r>
              <a:rPr lang="fr-BE" sz="2400" dirty="0" smtClean="0"/>
              <a:t>	</a:t>
            </a:r>
            <a:r>
              <a:rPr lang="fr-BE" sz="2400" dirty="0" smtClean="0">
                <a:solidFill>
                  <a:srgbClr val="00B0F0"/>
                </a:solidFill>
              </a:rPr>
              <a:t>EMPIC VRAAGT AANTAL FOUTEN</a:t>
            </a:r>
          </a:p>
          <a:p>
            <a:endParaRPr lang="fr-BE" sz="2400" dirty="0" smtClean="0"/>
          </a:p>
          <a:p>
            <a:r>
              <a:rPr lang="fr-BE" sz="2400" dirty="0"/>
              <a:t>	</a:t>
            </a:r>
            <a:r>
              <a:rPr lang="fr-BE" sz="2400" dirty="0" smtClean="0"/>
              <a:t> </a:t>
            </a:r>
            <a:r>
              <a:rPr lang="fr-BE" sz="2400" dirty="0" err="1" smtClean="0"/>
              <a:t>gemakkelijk</a:t>
            </a:r>
            <a:r>
              <a:rPr lang="fr-BE" sz="2400" dirty="0" smtClean="0"/>
              <a:t> de </a:t>
            </a:r>
            <a:r>
              <a:rPr lang="fr-BE" sz="2400" dirty="0" err="1" smtClean="0"/>
              <a:t>kleuren</a:t>
            </a:r>
            <a:r>
              <a:rPr lang="fr-BE" sz="2400" dirty="0" smtClean="0"/>
              <a:t> </a:t>
            </a:r>
            <a:r>
              <a:rPr lang="fr-BE" sz="2400" dirty="0" err="1" smtClean="0"/>
              <a:t>herkennen</a:t>
            </a:r>
            <a:r>
              <a:rPr lang="fr-BE" sz="2400" dirty="0" smtClean="0"/>
              <a:t> </a:t>
            </a:r>
            <a:r>
              <a:rPr lang="fr-BE" sz="2400" dirty="0" err="1" smtClean="0"/>
              <a:t>voor</a:t>
            </a:r>
            <a:r>
              <a:rPr lang="fr-BE" sz="2400" dirty="0" smtClean="0"/>
              <a:t> de </a:t>
            </a:r>
            <a:r>
              <a:rPr lang="fr-BE" sz="2400" dirty="0" err="1" smtClean="0"/>
              <a:t>veilige</a:t>
            </a:r>
            <a:r>
              <a:rPr lang="fr-BE" sz="2400" dirty="0" smtClean="0"/>
              <a:t> 	</a:t>
            </a:r>
            <a:r>
              <a:rPr lang="fr-BE" sz="2400" dirty="0" err="1" smtClean="0"/>
              <a:t>uitoefening</a:t>
            </a:r>
            <a:r>
              <a:rPr lang="fr-BE" sz="2400" dirty="0" smtClean="0"/>
              <a:t> van hun </a:t>
            </a:r>
            <a:r>
              <a:rPr lang="fr-BE" sz="2400" dirty="0" err="1" smtClean="0"/>
              <a:t>taken</a:t>
            </a:r>
            <a:endParaRPr lang="fr-BE" sz="2400" dirty="0" smtClean="0"/>
          </a:p>
          <a:p>
            <a:endParaRPr lang="fr-BE" sz="2400" dirty="0"/>
          </a:p>
          <a:p>
            <a:r>
              <a:rPr lang="fr-BE" sz="2400" dirty="0" smtClean="0"/>
              <a:t>	CLASS 1  : ISHIHARA </a:t>
            </a:r>
            <a:r>
              <a:rPr lang="fr-BE" sz="2400" dirty="0" err="1" smtClean="0"/>
              <a:t>foutloos</a:t>
            </a:r>
            <a:r>
              <a:rPr lang="fr-BE" sz="2400" dirty="0" smtClean="0"/>
              <a:t> of </a:t>
            </a:r>
            <a:r>
              <a:rPr lang="fr-BE" sz="2400" dirty="0" err="1" smtClean="0"/>
              <a:t>colour</a:t>
            </a:r>
            <a:r>
              <a:rPr lang="fr-BE" sz="2400" dirty="0" smtClean="0"/>
              <a:t> </a:t>
            </a:r>
            <a:r>
              <a:rPr lang="fr-BE" sz="2400" dirty="0" err="1" smtClean="0"/>
              <a:t>safe</a:t>
            </a:r>
            <a:r>
              <a:rPr lang="fr-BE" sz="2400" dirty="0" smtClean="0"/>
              <a:t> = </a:t>
            </a:r>
            <a:r>
              <a:rPr lang="fr-BE" sz="2400" dirty="0" err="1" smtClean="0"/>
              <a:t>geschikt</a:t>
            </a:r>
            <a:endParaRPr lang="fr-BE" sz="2400" dirty="0" smtClean="0"/>
          </a:p>
          <a:p>
            <a:r>
              <a:rPr lang="fr-BE" sz="2400" dirty="0"/>
              <a:t>	</a:t>
            </a:r>
            <a:r>
              <a:rPr lang="fr-BE" sz="2400" dirty="0" smtClean="0"/>
              <a:t>	      </a:t>
            </a:r>
            <a:r>
              <a:rPr lang="fr-BE" sz="2400" dirty="0" err="1" smtClean="0"/>
              <a:t>ongeschikt</a:t>
            </a:r>
            <a:r>
              <a:rPr lang="fr-BE" sz="2400" dirty="0"/>
              <a:t>	</a:t>
            </a:r>
            <a:r>
              <a:rPr lang="fr-BE" sz="2400" dirty="0" smtClean="0"/>
              <a:t>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1" y="202332"/>
            <a:ext cx="3924611" cy="2506588"/>
          </a:xfrm>
          <a:prstGeom prst="rect">
            <a:avLst/>
          </a:prstGeom>
        </p:spPr>
      </p:pic>
    </p:spTree>
    <p:extLst>
      <p:ext uri="{BB962C8B-B14F-4D97-AF65-F5344CB8AC3E}">
        <p14:creationId xmlns:p14="http://schemas.microsoft.com/office/powerpoint/2010/main" val="2561465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692696"/>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465737" y="2420888"/>
            <a:ext cx="8460432" cy="4154984"/>
          </a:xfrm>
          <a:prstGeom prst="rect">
            <a:avLst/>
          </a:prstGeom>
          <a:noFill/>
        </p:spPr>
        <p:txBody>
          <a:bodyPr wrap="square" rtlCol="0">
            <a:spAutoFit/>
          </a:bodyPr>
          <a:lstStyle/>
          <a:p>
            <a:r>
              <a:rPr lang="fr-BE" sz="2400" dirty="0" smtClean="0"/>
              <a:t> KLEURENZICHT</a:t>
            </a:r>
          </a:p>
          <a:p>
            <a:r>
              <a:rPr lang="fr-BE" sz="2400" dirty="0"/>
              <a:t>	</a:t>
            </a:r>
            <a:r>
              <a:rPr lang="fr-BE" sz="2400" dirty="0" smtClean="0"/>
              <a:t> </a:t>
            </a:r>
          </a:p>
          <a:p>
            <a:endParaRPr lang="fr-BE" sz="2400" dirty="0"/>
          </a:p>
          <a:p>
            <a:r>
              <a:rPr lang="fr-BE" sz="2400" dirty="0" smtClean="0"/>
              <a:t>	 ISHIHARA </a:t>
            </a:r>
            <a:r>
              <a:rPr lang="fr-BE" sz="2400" dirty="0" err="1" smtClean="0"/>
              <a:t>foutloos</a:t>
            </a:r>
            <a:r>
              <a:rPr lang="fr-BE" sz="2400" dirty="0" smtClean="0"/>
              <a:t> 15 </a:t>
            </a:r>
            <a:r>
              <a:rPr lang="fr-BE" sz="2400" dirty="0" err="1" smtClean="0"/>
              <a:t>eerste</a:t>
            </a:r>
            <a:r>
              <a:rPr lang="fr-BE" sz="2400" dirty="0" smtClean="0"/>
              <a:t> van de 24 </a:t>
            </a:r>
            <a:r>
              <a:rPr lang="fr-BE" sz="2400" dirty="0" err="1" smtClean="0"/>
              <a:t>versie</a:t>
            </a:r>
            <a:r>
              <a:rPr lang="fr-BE" sz="2400" dirty="0" smtClean="0"/>
              <a:t>      </a:t>
            </a:r>
          </a:p>
          <a:p>
            <a:endParaRPr lang="fr-BE" sz="2400" dirty="0"/>
          </a:p>
          <a:p>
            <a:r>
              <a:rPr lang="fr-BE" sz="2400" dirty="0" smtClean="0"/>
              <a:t> 	 ANOMALOSCOOP : </a:t>
            </a:r>
            <a:r>
              <a:rPr lang="fr-BE" sz="2400" dirty="0" err="1" smtClean="0">
                <a:solidFill>
                  <a:srgbClr val="FF0000"/>
                </a:solidFill>
              </a:rPr>
              <a:t>trichromaat</a:t>
            </a:r>
            <a:r>
              <a:rPr lang="fr-BE" sz="2400" dirty="0" smtClean="0">
                <a:solidFill>
                  <a:srgbClr val="FF0000"/>
                </a:solidFill>
              </a:rPr>
              <a:t> </a:t>
            </a:r>
          </a:p>
          <a:p>
            <a:r>
              <a:rPr lang="fr-BE" sz="2400" dirty="0"/>
              <a:t>	</a:t>
            </a:r>
            <a:r>
              <a:rPr lang="fr-BE" sz="2400" dirty="0" smtClean="0"/>
              <a:t>			</a:t>
            </a:r>
            <a:r>
              <a:rPr lang="fr-BE" sz="2400" dirty="0" err="1" smtClean="0"/>
              <a:t>colour</a:t>
            </a:r>
            <a:r>
              <a:rPr lang="fr-BE" sz="2400" dirty="0" smtClean="0"/>
              <a:t> match range &lt; of 4 </a:t>
            </a:r>
            <a:r>
              <a:rPr lang="fr-BE" sz="2400" dirty="0" err="1" smtClean="0"/>
              <a:t>schaalE</a:t>
            </a:r>
            <a:endParaRPr lang="fr-BE" sz="2400" dirty="0" smtClean="0"/>
          </a:p>
          <a:p>
            <a:endParaRPr lang="fr-BE" sz="2400" dirty="0"/>
          </a:p>
          <a:p>
            <a:r>
              <a:rPr lang="fr-BE" sz="2400" dirty="0" smtClean="0"/>
              <a:t>	LANTAARNTESTEN (</a:t>
            </a:r>
            <a:r>
              <a:rPr lang="fr-BE" sz="2400" dirty="0" err="1" smtClean="0"/>
              <a:t>Spectrolux</a:t>
            </a:r>
            <a:r>
              <a:rPr lang="fr-BE" sz="2400" dirty="0" smtClean="0"/>
              <a:t>, </a:t>
            </a:r>
            <a:r>
              <a:rPr lang="fr-BE" sz="2400" dirty="0" err="1" smtClean="0"/>
              <a:t>Beyne</a:t>
            </a:r>
            <a:r>
              <a:rPr lang="fr-BE" sz="2400" dirty="0" smtClean="0"/>
              <a:t>, Holmes </a:t>
            </a:r>
            <a:r>
              <a:rPr lang="fr-BE" sz="2400" dirty="0" err="1" smtClean="0"/>
              <a:t>Whright</a:t>
            </a:r>
            <a:r>
              <a:rPr lang="fr-BE" sz="2400" dirty="0" smtClean="0"/>
              <a:t>)</a:t>
            </a:r>
          </a:p>
          <a:p>
            <a:r>
              <a:rPr lang="fr-BE" sz="2400" dirty="0"/>
              <a:t>	</a:t>
            </a:r>
            <a:r>
              <a:rPr lang="fr-BE" sz="2400" dirty="0" smtClean="0"/>
              <a:t>		</a:t>
            </a:r>
            <a:r>
              <a:rPr lang="fr-BE" sz="2400" dirty="0" err="1" smtClean="0"/>
              <a:t>foutloos</a:t>
            </a:r>
            <a:r>
              <a:rPr lang="fr-BE" sz="2400" dirty="0" smtClean="0"/>
              <a:t> </a:t>
            </a:r>
            <a:r>
              <a:rPr lang="fr-BE" sz="2400" dirty="0" err="1" smtClean="0"/>
              <a:t>afleggen</a:t>
            </a:r>
            <a:endParaRPr lang="fr-BE" sz="2400" dirty="0" smtClean="0"/>
          </a:p>
          <a:p>
            <a:r>
              <a:rPr lang="fr-BE" sz="2400" dirty="0"/>
              <a:t>	</a:t>
            </a:r>
            <a:r>
              <a:rPr lang="fr-BE" sz="2400" dirty="0" smtClean="0"/>
              <a:t>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2931" y="188640"/>
            <a:ext cx="4128459" cy="3096344"/>
          </a:xfrm>
          <a:prstGeom prst="rect">
            <a:avLst/>
          </a:prstGeom>
        </p:spPr>
      </p:pic>
    </p:spTree>
    <p:extLst>
      <p:ext uri="{BB962C8B-B14F-4D97-AF65-F5344CB8AC3E}">
        <p14:creationId xmlns:p14="http://schemas.microsoft.com/office/powerpoint/2010/main" val="2380939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301686" cy="461665"/>
          </a:xfrm>
          <a:prstGeom prst="rect">
            <a:avLst/>
          </a:prstGeom>
          <a:noFill/>
        </p:spPr>
        <p:txBody>
          <a:bodyPr wrap="none" rtlCol="0">
            <a:spAutoFit/>
          </a:bodyPr>
          <a:lstStyle/>
          <a:p>
            <a:r>
              <a:rPr lang="fr-BE" dirty="0" smtClean="0"/>
              <a:t> </a:t>
            </a:r>
            <a:r>
              <a:rPr lang="fr-BE" sz="2400" dirty="0" smtClean="0"/>
              <a:t> </a:t>
            </a:r>
            <a:endParaRPr lang="en-US" sz="2400" dirty="0"/>
          </a:p>
        </p:txBody>
      </p:sp>
      <p:sp>
        <p:nvSpPr>
          <p:cNvPr id="4" name="TextBox 3"/>
          <p:cNvSpPr txBox="1"/>
          <p:nvPr/>
        </p:nvSpPr>
        <p:spPr>
          <a:xfrm>
            <a:off x="323528" y="3573016"/>
            <a:ext cx="8460432" cy="1200329"/>
          </a:xfrm>
          <a:prstGeom prst="rect">
            <a:avLst/>
          </a:prstGeom>
          <a:noFill/>
        </p:spPr>
        <p:txBody>
          <a:bodyPr wrap="square" rtlCol="0">
            <a:spAutoFit/>
          </a:bodyPr>
          <a:lstStyle/>
          <a:p>
            <a:r>
              <a:rPr lang="fr-BE" sz="2400" dirty="0" err="1" smtClean="0"/>
              <a:t>aanvragers</a:t>
            </a:r>
            <a:r>
              <a:rPr lang="fr-BE" sz="2400" dirty="0" smtClean="0"/>
              <a:t> die </a:t>
            </a:r>
            <a:r>
              <a:rPr lang="fr-BE" sz="2400" dirty="0" err="1" smtClean="0"/>
              <a:t>een</a:t>
            </a:r>
            <a:r>
              <a:rPr lang="fr-BE" sz="2400" dirty="0" smtClean="0"/>
              <a:t> </a:t>
            </a:r>
            <a:r>
              <a:rPr lang="fr-BE" sz="2400" dirty="0" err="1" smtClean="0"/>
              <a:t>oogoperatie</a:t>
            </a:r>
            <a:r>
              <a:rPr lang="fr-BE" sz="2400" dirty="0" smtClean="0"/>
              <a:t> </a:t>
            </a:r>
            <a:r>
              <a:rPr lang="fr-BE" sz="2400" dirty="0" err="1" smtClean="0"/>
              <a:t>hebben</a:t>
            </a:r>
            <a:r>
              <a:rPr lang="fr-BE" sz="2400" dirty="0" smtClean="0"/>
              <a:t> </a:t>
            </a:r>
            <a:r>
              <a:rPr lang="fr-BE" sz="2400" dirty="0" err="1" smtClean="0"/>
              <a:t>ondergaan</a:t>
            </a:r>
            <a:r>
              <a:rPr lang="fr-BE" sz="2400" dirty="0" smtClean="0"/>
              <a:t>, </a:t>
            </a:r>
            <a:r>
              <a:rPr lang="fr-BE" sz="2400" dirty="0" err="1" smtClean="0"/>
              <a:t>kunnen</a:t>
            </a:r>
            <a:r>
              <a:rPr lang="fr-BE" sz="2400" dirty="0" smtClean="0"/>
              <a:t> </a:t>
            </a:r>
            <a:r>
              <a:rPr lang="fr-BE" sz="2400" dirty="0" err="1" smtClean="0"/>
              <a:t>als</a:t>
            </a:r>
            <a:r>
              <a:rPr lang="fr-BE" sz="2400" dirty="0" smtClean="0"/>
              <a:t> </a:t>
            </a:r>
            <a:r>
              <a:rPr lang="fr-BE" sz="2400" dirty="0" err="1" smtClean="0"/>
              <a:t>geschikt</a:t>
            </a:r>
            <a:r>
              <a:rPr lang="fr-BE" sz="2400" dirty="0" smtClean="0"/>
              <a:t> </a:t>
            </a:r>
            <a:r>
              <a:rPr lang="fr-BE" sz="2400" dirty="0" err="1" smtClean="0"/>
              <a:t>worden</a:t>
            </a:r>
            <a:r>
              <a:rPr lang="fr-BE" sz="2400" dirty="0" smtClean="0"/>
              <a:t> </a:t>
            </a:r>
            <a:r>
              <a:rPr lang="fr-BE" sz="2400" dirty="0" err="1" smtClean="0"/>
              <a:t>beoordeeld</a:t>
            </a:r>
            <a:r>
              <a:rPr lang="fr-BE" sz="2400" dirty="0" smtClean="0"/>
              <a:t> </a:t>
            </a:r>
            <a:r>
              <a:rPr lang="fr-BE" sz="2400" dirty="0" err="1" smtClean="0"/>
              <a:t>mits</a:t>
            </a:r>
            <a:r>
              <a:rPr lang="fr-BE" sz="2400" dirty="0" smtClean="0"/>
              <a:t> </a:t>
            </a:r>
            <a:r>
              <a:rPr lang="fr-BE" sz="2400" dirty="0" err="1" smtClean="0"/>
              <a:t>een</a:t>
            </a:r>
            <a:r>
              <a:rPr lang="fr-BE" sz="2400" dirty="0" smtClean="0"/>
              <a:t> </a:t>
            </a:r>
            <a:r>
              <a:rPr lang="fr-BE" sz="2400" dirty="0" err="1" smtClean="0"/>
              <a:t>oogheelkundige</a:t>
            </a:r>
            <a:r>
              <a:rPr lang="fr-BE" sz="2400" dirty="0" smtClean="0"/>
              <a:t> </a:t>
            </a:r>
            <a:r>
              <a:rPr lang="fr-BE" sz="2400" dirty="0" err="1" smtClean="0"/>
              <a:t>evaluatie</a:t>
            </a:r>
            <a:r>
              <a:rPr lang="fr-BE" sz="2400" dirty="0" smtClean="0"/>
              <a:t> </a:t>
            </a:r>
            <a:r>
              <a:rPr lang="fr-BE" sz="2400" dirty="0" err="1" smtClean="0"/>
              <a:t>een</a:t>
            </a:r>
            <a:r>
              <a:rPr lang="fr-BE" sz="2400" dirty="0" smtClean="0"/>
              <a:t> </a:t>
            </a:r>
            <a:r>
              <a:rPr lang="fr-BE" sz="2400" dirty="0" err="1" smtClean="0"/>
              <a:t>bevredigend</a:t>
            </a:r>
            <a:r>
              <a:rPr lang="fr-BE" sz="2400" dirty="0" smtClean="0"/>
              <a:t> </a:t>
            </a:r>
            <a:r>
              <a:rPr lang="fr-BE" sz="2400" dirty="0" err="1" smtClean="0"/>
              <a:t>resultaat</a:t>
            </a:r>
            <a:r>
              <a:rPr lang="fr-BE" sz="2400" dirty="0" smtClean="0"/>
              <a:t> </a:t>
            </a:r>
            <a:r>
              <a:rPr lang="fr-BE" sz="2400" dirty="0" err="1" smtClean="0"/>
              <a:t>oplevert</a:t>
            </a:r>
            <a:endParaRPr lang="fr-BE" sz="2400" dirty="0"/>
          </a:p>
        </p:txBody>
      </p:sp>
      <p:sp>
        <p:nvSpPr>
          <p:cNvPr id="5" name="Tekstvak 4"/>
          <p:cNvSpPr txBox="1"/>
          <p:nvPr/>
        </p:nvSpPr>
        <p:spPr>
          <a:xfrm>
            <a:off x="989268" y="2276872"/>
            <a:ext cx="2278444" cy="461665"/>
          </a:xfrm>
          <a:prstGeom prst="rect">
            <a:avLst/>
          </a:prstGeom>
          <a:noFill/>
        </p:spPr>
        <p:txBody>
          <a:bodyPr wrap="none" rtlCol="0">
            <a:spAutoFit/>
          </a:bodyPr>
          <a:lstStyle/>
          <a:p>
            <a:r>
              <a:rPr lang="fr-BE" sz="2400" dirty="0" smtClean="0"/>
              <a:t>OOGOPERATIES</a:t>
            </a:r>
            <a:endParaRPr lang="fr-BE" sz="2400" dirty="0"/>
          </a:p>
        </p:txBody>
      </p:sp>
    </p:spTree>
    <p:extLst>
      <p:ext uri="{BB962C8B-B14F-4D97-AF65-F5344CB8AC3E}">
        <p14:creationId xmlns:p14="http://schemas.microsoft.com/office/powerpoint/2010/main" val="337750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301686" cy="461665"/>
          </a:xfrm>
          <a:prstGeom prst="rect">
            <a:avLst/>
          </a:prstGeom>
          <a:noFill/>
        </p:spPr>
        <p:txBody>
          <a:bodyPr wrap="none" rtlCol="0">
            <a:spAutoFit/>
          </a:bodyPr>
          <a:lstStyle/>
          <a:p>
            <a:r>
              <a:rPr lang="fr-BE" dirty="0" smtClean="0"/>
              <a:t> </a:t>
            </a:r>
            <a:r>
              <a:rPr lang="fr-BE" sz="2400" dirty="0" smtClean="0"/>
              <a:t> </a:t>
            </a:r>
            <a:endParaRPr lang="en-US" sz="2400" dirty="0"/>
          </a:p>
        </p:txBody>
      </p:sp>
      <p:sp>
        <p:nvSpPr>
          <p:cNvPr id="4" name="TextBox 3"/>
          <p:cNvSpPr txBox="1"/>
          <p:nvPr/>
        </p:nvSpPr>
        <p:spPr>
          <a:xfrm>
            <a:off x="253745" y="3601265"/>
            <a:ext cx="5724636" cy="1384995"/>
          </a:xfrm>
          <a:prstGeom prst="rect">
            <a:avLst/>
          </a:prstGeom>
          <a:noFill/>
        </p:spPr>
        <p:txBody>
          <a:bodyPr wrap="square" rtlCol="0">
            <a:spAutoFit/>
          </a:bodyPr>
          <a:lstStyle/>
          <a:p>
            <a:r>
              <a:rPr lang="fr-BE" sz="2400" dirty="0" smtClean="0"/>
              <a:t> RETINA CHIRURGIE</a:t>
            </a:r>
          </a:p>
          <a:p>
            <a:r>
              <a:rPr lang="fr-BE" sz="2400" dirty="0"/>
              <a:t>	</a:t>
            </a:r>
            <a:r>
              <a:rPr lang="fr-BE" dirty="0" smtClean="0"/>
              <a:t>NA 6M  OF </a:t>
            </a:r>
            <a:r>
              <a:rPr lang="nl-BE" dirty="0"/>
              <a:t>VROEGER BIJ VOLLEDIG HERSTEL </a:t>
            </a:r>
            <a:endParaRPr lang="fr-BE" dirty="0" smtClean="0"/>
          </a:p>
          <a:p>
            <a:r>
              <a:rPr lang="fr-BE" dirty="0"/>
              <a:t>	</a:t>
            </a:r>
            <a:r>
              <a:rPr lang="fr-BE" dirty="0" smtClean="0"/>
              <a:t>VROEGER VOOR LASERBEHANDELINGEN</a:t>
            </a:r>
          </a:p>
          <a:p>
            <a:r>
              <a:rPr lang="fr-BE" dirty="0"/>
              <a:t>	</a:t>
            </a:r>
            <a:r>
              <a:rPr lang="fr-BE" dirty="0" smtClean="0"/>
              <a:t>FOLLOW UP</a:t>
            </a:r>
            <a:endParaRPr lang="fr-BE" dirty="0"/>
          </a:p>
        </p:txBody>
      </p:sp>
      <p:sp>
        <p:nvSpPr>
          <p:cNvPr id="5" name="Tekstvak 4"/>
          <p:cNvSpPr txBox="1"/>
          <p:nvPr/>
        </p:nvSpPr>
        <p:spPr>
          <a:xfrm>
            <a:off x="1547664" y="1204094"/>
            <a:ext cx="2278444" cy="461665"/>
          </a:xfrm>
          <a:prstGeom prst="rect">
            <a:avLst/>
          </a:prstGeom>
          <a:noFill/>
        </p:spPr>
        <p:txBody>
          <a:bodyPr wrap="none" rtlCol="0">
            <a:spAutoFit/>
          </a:bodyPr>
          <a:lstStyle/>
          <a:p>
            <a:r>
              <a:rPr lang="fr-BE" sz="2400" dirty="0" smtClean="0"/>
              <a:t>OOGOPERATIES</a:t>
            </a:r>
            <a:endParaRPr lang="fr-BE" sz="2400" dirty="0"/>
          </a:p>
        </p:txBody>
      </p:sp>
      <p:sp>
        <p:nvSpPr>
          <p:cNvPr id="6" name="Tekstvak 5"/>
          <p:cNvSpPr txBox="1"/>
          <p:nvPr/>
        </p:nvSpPr>
        <p:spPr>
          <a:xfrm>
            <a:off x="107503" y="1844824"/>
            <a:ext cx="4464497" cy="1015663"/>
          </a:xfrm>
          <a:prstGeom prst="rect">
            <a:avLst/>
          </a:prstGeom>
          <a:noFill/>
        </p:spPr>
        <p:txBody>
          <a:bodyPr wrap="square" rtlCol="0">
            <a:spAutoFit/>
          </a:bodyPr>
          <a:lstStyle/>
          <a:p>
            <a:r>
              <a:rPr lang="nl-BE" sz="2400" dirty="0" smtClean="0"/>
              <a:t>CATARACT</a:t>
            </a:r>
          </a:p>
          <a:p>
            <a:r>
              <a:rPr lang="nl-BE" dirty="0" smtClean="0"/>
              <a:t>	NA 3 M</a:t>
            </a:r>
          </a:p>
          <a:p>
            <a:r>
              <a:rPr lang="nl-BE" dirty="0"/>
              <a:t>	</a:t>
            </a:r>
            <a:r>
              <a:rPr lang="nl-BE" dirty="0" smtClean="0"/>
              <a:t>VROEGER BIJ VOLLEDIG HERSTEL</a:t>
            </a:r>
            <a:r>
              <a:rPr lang="nl-BE" dirty="0" smtClean="0">
                <a:solidFill>
                  <a:schemeClr val="accent3">
                    <a:lumMod val="75000"/>
                  </a:schemeClr>
                </a:solidFill>
              </a:rPr>
              <a:t> </a:t>
            </a:r>
            <a:endParaRPr lang="nl-BE" dirty="0">
              <a:solidFill>
                <a:schemeClr val="accent3">
                  <a:lumMod val="75000"/>
                </a:schemeClr>
              </a:solidFill>
            </a:endParaRPr>
          </a:p>
        </p:txBody>
      </p:sp>
      <p:sp>
        <p:nvSpPr>
          <p:cNvPr id="7" name="Tekstvak 6"/>
          <p:cNvSpPr txBox="1"/>
          <p:nvPr/>
        </p:nvSpPr>
        <p:spPr>
          <a:xfrm>
            <a:off x="1376082" y="5388306"/>
            <a:ext cx="4474302" cy="1477328"/>
          </a:xfrm>
          <a:prstGeom prst="rect">
            <a:avLst/>
          </a:prstGeom>
          <a:noFill/>
        </p:spPr>
        <p:txBody>
          <a:bodyPr wrap="none" rtlCol="0">
            <a:spAutoFit/>
          </a:bodyPr>
          <a:lstStyle/>
          <a:p>
            <a:r>
              <a:rPr lang="nl-BE" sz="2400" dirty="0" smtClean="0"/>
              <a:t>GLAUCOOM</a:t>
            </a:r>
          </a:p>
          <a:p>
            <a:r>
              <a:rPr lang="nl-BE" sz="2400" dirty="0"/>
              <a:t>	</a:t>
            </a:r>
            <a:r>
              <a:rPr lang="nl-BE" dirty="0" smtClean="0"/>
              <a:t>NA 6M</a:t>
            </a:r>
          </a:p>
          <a:p>
            <a:r>
              <a:rPr lang="nl-BE" dirty="0"/>
              <a:t>	 VROEGER BIJ VOLLEDIG HERSTEL </a:t>
            </a:r>
            <a:endParaRPr lang="nl-BE" dirty="0" smtClean="0"/>
          </a:p>
          <a:p>
            <a:r>
              <a:rPr lang="nl-BE" sz="2400" dirty="0"/>
              <a:t>	</a:t>
            </a:r>
            <a:r>
              <a:rPr lang="nl-BE" dirty="0" smtClean="0"/>
              <a:t>FOLLOW UP</a:t>
            </a:r>
            <a:endParaRPr lang="nl-BE"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3075192"/>
            <a:ext cx="2899792" cy="1913863"/>
          </a:xfrm>
          <a:prstGeom prst="rect">
            <a:avLst/>
          </a:prstGeo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05735"/>
            <a:ext cx="2376264" cy="1469457"/>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185" y="5233133"/>
            <a:ext cx="3244767" cy="1624867"/>
          </a:xfrm>
          <a:prstGeom prst="rect">
            <a:avLst/>
          </a:prstGeom>
        </p:spPr>
      </p:pic>
      <p:sp>
        <p:nvSpPr>
          <p:cNvPr id="11" name="TextBox 10"/>
          <p:cNvSpPr txBox="1"/>
          <p:nvPr/>
        </p:nvSpPr>
        <p:spPr>
          <a:xfrm>
            <a:off x="395536" y="3075192"/>
            <a:ext cx="3096344" cy="369332"/>
          </a:xfrm>
          <a:prstGeom prst="rect">
            <a:avLst/>
          </a:prstGeom>
          <a:noFill/>
        </p:spPr>
        <p:txBody>
          <a:bodyPr wrap="square" rtlCol="0">
            <a:spAutoFit/>
          </a:bodyPr>
          <a:lstStyle/>
          <a:p>
            <a:r>
              <a:rPr lang="nl-BE" dirty="0">
                <a:solidFill>
                  <a:schemeClr val="accent3">
                    <a:lumMod val="75000"/>
                  </a:schemeClr>
                </a:solidFill>
              </a:rPr>
              <a:t>MULTIFOCAAL </a:t>
            </a:r>
            <a:r>
              <a:rPr lang="nl-BE" dirty="0" smtClean="0">
                <a:solidFill>
                  <a:schemeClr val="accent3">
                    <a:lumMod val="75000"/>
                  </a:schemeClr>
                </a:solidFill>
              </a:rPr>
              <a:t>IMPLANT</a:t>
            </a:r>
            <a:endParaRPr lang="nl-BE" dirty="0">
              <a:solidFill>
                <a:schemeClr val="accent3">
                  <a:lumMod val="75000"/>
                </a:schemeClr>
              </a:solidFill>
            </a:endParaRPr>
          </a:p>
        </p:txBody>
      </p:sp>
      <p:sp>
        <p:nvSpPr>
          <p:cNvPr id="12" name="Rectangle 11"/>
          <p:cNvSpPr/>
          <p:nvPr/>
        </p:nvSpPr>
        <p:spPr>
          <a:xfrm>
            <a:off x="6084168" y="3075192"/>
            <a:ext cx="288032" cy="19110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523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1113" y="302605"/>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301686" cy="461665"/>
          </a:xfrm>
          <a:prstGeom prst="rect">
            <a:avLst/>
          </a:prstGeom>
          <a:noFill/>
        </p:spPr>
        <p:txBody>
          <a:bodyPr wrap="none" rtlCol="0">
            <a:spAutoFit/>
          </a:bodyPr>
          <a:lstStyle/>
          <a:p>
            <a:r>
              <a:rPr lang="fr-BE" dirty="0" smtClean="0"/>
              <a:t> </a:t>
            </a:r>
            <a:r>
              <a:rPr lang="fr-BE" sz="2400" dirty="0" smtClean="0"/>
              <a:t> </a:t>
            </a:r>
            <a:endParaRPr lang="en-US" sz="2400" dirty="0"/>
          </a:p>
        </p:txBody>
      </p:sp>
      <p:sp>
        <p:nvSpPr>
          <p:cNvPr id="4" name="TextBox 3"/>
          <p:cNvSpPr txBox="1"/>
          <p:nvPr/>
        </p:nvSpPr>
        <p:spPr>
          <a:xfrm>
            <a:off x="1151620" y="3583705"/>
            <a:ext cx="5724636" cy="461665"/>
          </a:xfrm>
          <a:prstGeom prst="rect">
            <a:avLst/>
          </a:prstGeom>
          <a:noFill/>
        </p:spPr>
        <p:txBody>
          <a:bodyPr wrap="square" rtlCol="0">
            <a:spAutoFit/>
          </a:bodyPr>
          <a:lstStyle/>
          <a:p>
            <a:r>
              <a:rPr lang="fr-BE" sz="2400" dirty="0" smtClean="0"/>
              <a:t> </a:t>
            </a:r>
            <a:r>
              <a:rPr lang="nl-BE" sz="2400" dirty="0" smtClean="0"/>
              <a:t> </a:t>
            </a:r>
            <a:endParaRPr lang="fr-BE" dirty="0"/>
          </a:p>
        </p:txBody>
      </p:sp>
      <p:sp>
        <p:nvSpPr>
          <p:cNvPr id="5" name="Tekstvak 4"/>
          <p:cNvSpPr txBox="1"/>
          <p:nvPr/>
        </p:nvSpPr>
        <p:spPr>
          <a:xfrm>
            <a:off x="683568" y="1700808"/>
            <a:ext cx="251992" cy="461665"/>
          </a:xfrm>
          <a:prstGeom prst="rect">
            <a:avLst/>
          </a:prstGeom>
          <a:noFill/>
        </p:spPr>
        <p:txBody>
          <a:bodyPr wrap="none" rtlCol="0">
            <a:spAutoFit/>
          </a:bodyPr>
          <a:lstStyle/>
          <a:p>
            <a:r>
              <a:rPr lang="fr-BE" sz="2400" dirty="0" smtClean="0"/>
              <a:t> </a:t>
            </a:r>
            <a:endParaRPr lang="fr-BE" sz="2400" dirty="0"/>
          </a:p>
        </p:txBody>
      </p:sp>
      <p:sp>
        <p:nvSpPr>
          <p:cNvPr id="6" name="Tekstvak 5"/>
          <p:cNvSpPr txBox="1"/>
          <p:nvPr/>
        </p:nvSpPr>
        <p:spPr>
          <a:xfrm>
            <a:off x="1187622" y="2564904"/>
            <a:ext cx="4464497" cy="461665"/>
          </a:xfrm>
          <a:prstGeom prst="rect">
            <a:avLst/>
          </a:prstGeom>
          <a:noFill/>
        </p:spPr>
        <p:txBody>
          <a:bodyPr wrap="square" rtlCol="0">
            <a:spAutoFit/>
          </a:bodyPr>
          <a:lstStyle/>
          <a:p>
            <a:r>
              <a:rPr lang="nl-BE" sz="2400" dirty="0" smtClean="0"/>
              <a:t> </a:t>
            </a:r>
            <a:endParaRPr lang="nl-BE" dirty="0"/>
          </a:p>
        </p:txBody>
      </p:sp>
      <p:sp>
        <p:nvSpPr>
          <p:cNvPr id="7" name="Tekstvak 6"/>
          <p:cNvSpPr txBox="1"/>
          <p:nvPr/>
        </p:nvSpPr>
        <p:spPr>
          <a:xfrm>
            <a:off x="1376082" y="5388306"/>
            <a:ext cx="251992" cy="461665"/>
          </a:xfrm>
          <a:prstGeom prst="rect">
            <a:avLst/>
          </a:prstGeom>
          <a:noFill/>
        </p:spPr>
        <p:txBody>
          <a:bodyPr wrap="none" rtlCol="0">
            <a:spAutoFit/>
          </a:bodyPr>
          <a:lstStyle/>
          <a:p>
            <a:r>
              <a:rPr lang="nl-BE" sz="2400" dirty="0" smtClean="0"/>
              <a:t> </a:t>
            </a:r>
            <a:endParaRPr lang="nl-BE" dirty="0"/>
          </a:p>
        </p:txBody>
      </p:sp>
      <p:sp>
        <p:nvSpPr>
          <p:cNvPr id="8" name="Tekstvak 7"/>
          <p:cNvSpPr txBox="1"/>
          <p:nvPr/>
        </p:nvSpPr>
        <p:spPr>
          <a:xfrm>
            <a:off x="87487" y="927000"/>
            <a:ext cx="5662210" cy="1661993"/>
          </a:xfrm>
          <a:prstGeom prst="rect">
            <a:avLst/>
          </a:prstGeom>
          <a:noFill/>
        </p:spPr>
        <p:txBody>
          <a:bodyPr wrap="square" rtlCol="0">
            <a:spAutoFit/>
          </a:bodyPr>
          <a:lstStyle/>
          <a:p>
            <a:r>
              <a:rPr lang="nl-BE" sz="2400" dirty="0" smtClean="0"/>
              <a:t>KERATOCONUS</a:t>
            </a:r>
          </a:p>
          <a:p>
            <a:endParaRPr lang="nl-BE" sz="2400" dirty="0"/>
          </a:p>
          <a:p>
            <a:r>
              <a:rPr lang="nl-BE" dirty="0" smtClean="0">
                <a:solidFill>
                  <a:srgbClr val="FF0000"/>
                </a:solidFill>
              </a:rPr>
              <a:t>GESCHIKT INDIEN</a:t>
            </a:r>
          </a:p>
          <a:p>
            <a:r>
              <a:rPr lang="nl-BE" dirty="0">
                <a:solidFill>
                  <a:srgbClr val="FF0000"/>
                </a:solidFill>
              </a:rPr>
              <a:t>	</a:t>
            </a:r>
            <a:r>
              <a:rPr lang="nl-BE" dirty="0" smtClean="0">
                <a:solidFill>
                  <a:srgbClr val="FF0000"/>
                </a:solidFill>
              </a:rPr>
              <a:t>VISUELE CRITERIA BEHAALD MET CORRECTIE</a:t>
            </a:r>
          </a:p>
          <a:p>
            <a:r>
              <a:rPr lang="nl-BE" dirty="0">
                <a:solidFill>
                  <a:srgbClr val="FF0000"/>
                </a:solidFill>
              </a:rPr>
              <a:t>	</a:t>
            </a:r>
            <a:r>
              <a:rPr lang="nl-BE" dirty="0" smtClean="0">
                <a:solidFill>
                  <a:srgbClr val="FF0000"/>
                </a:solidFill>
              </a:rPr>
              <a:t>PERIODIEKE CONTROLE DOOR OOGARTS</a:t>
            </a:r>
            <a:endParaRPr lang="nl-BE" dirty="0">
              <a:solidFill>
                <a:srgbClr val="FF0000"/>
              </a:solidFill>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85905"/>
            <a:ext cx="2857500" cy="1819275"/>
          </a:xfrm>
          <a:prstGeom prst="rect">
            <a:avLst/>
          </a:prstGeom>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95" y="2716470"/>
            <a:ext cx="2191541" cy="1780225"/>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3583705"/>
            <a:ext cx="2821622" cy="2354595"/>
          </a:xfrm>
          <a:prstGeom prst="rect">
            <a:avLst/>
          </a:prstGeom>
        </p:spPr>
      </p:pic>
      <p:pic>
        <p:nvPicPr>
          <p:cNvPr id="12" name="Afbeelding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01" y="5162012"/>
            <a:ext cx="2738593" cy="1514475"/>
          </a:xfrm>
          <a:prstGeom prst="rect">
            <a:avLst/>
          </a:prstGeom>
        </p:spPr>
      </p:pic>
      <p:sp>
        <p:nvSpPr>
          <p:cNvPr id="13" name="TextBox 12"/>
          <p:cNvSpPr txBox="1"/>
          <p:nvPr/>
        </p:nvSpPr>
        <p:spPr>
          <a:xfrm>
            <a:off x="2504438" y="1075100"/>
            <a:ext cx="1974883" cy="369332"/>
          </a:xfrm>
          <a:prstGeom prst="rect">
            <a:avLst/>
          </a:prstGeom>
          <a:noFill/>
        </p:spPr>
        <p:txBody>
          <a:bodyPr wrap="square" rtlCol="0">
            <a:spAutoFit/>
          </a:bodyPr>
          <a:lstStyle/>
          <a:p>
            <a:r>
              <a:rPr lang="fr-BE" dirty="0" smtClean="0">
                <a:solidFill>
                  <a:schemeClr val="accent3"/>
                </a:solidFill>
              </a:rPr>
              <a:t>JAR ONGESCHIKT</a:t>
            </a:r>
            <a:endParaRPr lang="en-US" dirty="0">
              <a:solidFill>
                <a:schemeClr val="accent3"/>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8592" y="2588993"/>
            <a:ext cx="2440037" cy="183490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5125" y="4690450"/>
            <a:ext cx="2466975" cy="1857375"/>
          </a:xfrm>
          <a:prstGeom prst="rect">
            <a:avLst/>
          </a:prstGeom>
        </p:spPr>
      </p:pic>
      <p:sp>
        <p:nvSpPr>
          <p:cNvPr id="16" name="TextBox 15"/>
          <p:cNvSpPr txBox="1"/>
          <p:nvPr/>
        </p:nvSpPr>
        <p:spPr>
          <a:xfrm>
            <a:off x="3093293" y="6474688"/>
            <a:ext cx="2090637" cy="369332"/>
          </a:xfrm>
          <a:prstGeom prst="rect">
            <a:avLst/>
          </a:prstGeom>
          <a:noFill/>
        </p:spPr>
        <p:txBody>
          <a:bodyPr wrap="none" rtlCol="0">
            <a:spAutoFit/>
          </a:bodyPr>
          <a:lstStyle/>
          <a:p>
            <a:r>
              <a:rPr lang="fr-BE" dirty="0" smtClean="0"/>
              <a:t>CORNEALE RINGEN</a:t>
            </a:r>
            <a:endParaRPr lang="en-US" dirty="0"/>
          </a:p>
        </p:txBody>
      </p:sp>
      <p:sp>
        <p:nvSpPr>
          <p:cNvPr id="17" name="TextBox 16"/>
          <p:cNvSpPr txBox="1"/>
          <p:nvPr/>
        </p:nvSpPr>
        <p:spPr>
          <a:xfrm>
            <a:off x="6232922" y="6013955"/>
            <a:ext cx="2627784" cy="646331"/>
          </a:xfrm>
          <a:prstGeom prst="rect">
            <a:avLst/>
          </a:prstGeom>
          <a:noFill/>
        </p:spPr>
        <p:txBody>
          <a:bodyPr wrap="square" rtlCol="0">
            <a:spAutoFit/>
          </a:bodyPr>
          <a:lstStyle/>
          <a:p>
            <a:r>
              <a:rPr lang="fr-BE" dirty="0" smtClean="0"/>
              <a:t>CORNEA TRANSPLANTATIE</a:t>
            </a:r>
            <a:endParaRPr lang="en-US" dirty="0"/>
          </a:p>
        </p:txBody>
      </p:sp>
      <p:sp>
        <p:nvSpPr>
          <p:cNvPr id="18" name="TextBox 17"/>
          <p:cNvSpPr txBox="1"/>
          <p:nvPr/>
        </p:nvSpPr>
        <p:spPr>
          <a:xfrm>
            <a:off x="3093293" y="4380897"/>
            <a:ext cx="2090637" cy="369332"/>
          </a:xfrm>
          <a:prstGeom prst="rect">
            <a:avLst/>
          </a:prstGeom>
          <a:noFill/>
        </p:spPr>
        <p:txBody>
          <a:bodyPr wrap="square" rtlCol="0">
            <a:spAutoFit/>
          </a:bodyPr>
          <a:lstStyle/>
          <a:p>
            <a:r>
              <a:rPr lang="fr-BE" dirty="0" smtClean="0"/>
              <a:t>CROSS LINKING</a:t>
            </a:r>
            <a:endParaRPr lang="en-US" dirty="0"/>
          </a:p>
        </p:txBody>
      </p:sp>
    </p:spTree>
    <p:extLst>
      <p:ext uri="{BB962C8B-B14F-4D97-AF65-F5344CB8AC3E}">
        <p14:creationId xmlns:p14="http://schemas.microsoft.com/office/powerpoint/2010/main" val="2274069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188640"/>
            <a:ext cx="3240360" cy="1107996"/>
          </a:xfrm>
          <a:prstGeom prst="rect">
            <a:avLst/>
          </a:prstGeom>
          <a:noFill/>
        </p:spPr>
        <p:txBody>
          <a:bodyPr wrap="square" rtlCol="0">
            <a:spAutoFit/>
          </a:bodyPr>
          <a:lstStyle/>
          <a:p>
            <a:r>
              <a:rPr lang="nl-BE" sz="6600" dirty="0" smtClean="0"/>
              <a:t>CLASS 2</a:t>
            </a:r>
            <a:r>
              <a:rPr lang="nl-BE" sz="3600" dirty="0" smtClean="0"/>
              <a:t> </a:t>
            </a:r>
            <a:endParaRPr lang="nl-BE" sz="3600" dirty="0"/>
          </a:p>
        </p:txBody>
      </p:sp>
      <p:sp>
        <p:nvSpPr>
          <p:cNvPr id="4" name="Tekstvak 3"/>
          <p:cNvSpPr txBox="1"/>
          <p:nvPr/>
        </p:nvSpPr>
        <p:spPr>
          <a:xfrm>
            <a:off x="1043607" y="3430741"/>
            <a:ext cx="234360" cy="646331"/>
          </a:xfrm>
          <a:prstGeom prst="rect">
            <a:avLst/>
          </a:prstGeom>
          <a:noFill/>
        </p:spPr>
        <p:txBody>
          <a:bodyPr wrap="none" rtlCol="0">
            <a:spAutoFit/>
          </a:bodyPr>
          <a:lstStyle/>
          <a:p>
            <a:r>
              <a:rPr lang="nl-BE" dirty="0" smtClean="0"/>
              <a:t> </a:t>
            </a:r>
            <a:endParaRPr lang="nl-BE" dirty="0"/>
          </a:p>
          <a:p>
            <a:endParaRPr lang="nl-BE"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60648"/>
            <a:ext cx="4496048" cy="3372036"/>
          </a:xfrm>
          <a:prstGeom prst="rect">
            <a:avLst/>
          </a:prstGeom>
        </p:spPr>
      </p:pic>
      <p:sp>
        <p:nvSpPr>
          <p:cNvPr id="8" name="Tekstvak 7"/>
          <p:cNvSpPr txBox="1"/>
          <p:nvPr/>
        </p:nvSpPr>
        <p:spPr>
          <a:xfrm>
            <a:off x="6295690" y="2981665"/>
            <a:ext cx="1800200" cy="646331"/>
          </a:xfrm>
          <a:prstGeom prst="rect">
            <a:avLst/>
          </a:prstGeom>
          <a:noFill/>
        </p:spPr>
        <p:txBody>
          <a:bodyPr wrap="square" rtlCol="0">
            <a:spAutoFit/>
          </a:bodyPr>
          <a:lstStyle/>
          <a:p>
            <a:r>
              <a:rPr lang="nl-BE" dirty="0" smtClean="0"/>
              <a:t>SPL ZWEEFVLIEGER</a:t>
            </a:r>
            <a:endParaRPr lang="nl-BE" dirty="0"/>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077072"/>
            <a:ext cx="3500107" cy="2625080"/>
          </a:xfrm>
          <a:prstGeom prst="rect">
            <a:avLst/>
          </a:prstGeom>
        </p:spPr>
      </p:pic>
      <p:sp>
        <p:nvSpPr>
          <p:cNvPr id="10" name="Tekstvak 9"/>
          <p:cNvSpPr txBox="1"/>
          <p:nvPr/>
        </p:nvSpPr>
        <p:spPr>
          <a:xfrm>
            <a:off x="4499992" y="6314894"/>
            <a:ext cx="2097049" cy="369332"/>
          </a:xfrm>
          <a:prstGeom prst="rect">
            <a:avLst/>
          </a:prstGeom>
          <a:noFill/>
        </p:spPr>
        <p:txBody>
          <a:bodyPr wrap="none" rtlCol="0">
            <a:spAutoFit/>
          </a:bodyPr>
          <a:lstStyle/>
          <a:p>
            <a:r>
              <a:rPr lang="nl-BE" dirty="0" smtClean="0"/>
              <a:t>BPL LUCHTBALLON</a:t>
            </a:r>
            <a:endParaRPr lang="nl-BE" dirty="0"/>
          </a:p>
        </p:txBody>
      </p:sp>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676" y="1946666"/>
            <a:ext cx="4067944" cy="3050958"/>
          </a:xfrm>
          <a:prstGeom prst="rect">
            <a:avLst/>
          </a:prstGeom>
        </p:spPr>
      </p:pic>
      <p:sp>
        <p:nvSpPr>
          <p:cNvPr id="12" name="Tekstvak 11"/>
          <p:cNvSpPr txBox="1"/>
          <p:nvPr/>
        </p:nvSpPr>
        <p:spPr>
          <a:xfrm>
            <a:off x="315753" y="2132856"/>
            <a:ext cx="1930978" cy="369332"/>
          </a:xfrm>
          <a:prstGeom prst="rect">
            <a:avLst/>
          </a:prstGeom>
          <a:noFill/>
        </p:spPr>
        <p:txBody>
          <a:bodyPr wrap="none" rtlCol="0">
            <a:spAutoFit/>
          </a:bodyPr>
          <a:lstStyle/>
          <a:p>
            <a:r>
              <a:rPr lang="nl-BE" dirty="0" smtClean="0"/>
              <a:t>PPL PRIVEPILOOT</a:t>
            </a:r>
            <a:endParaRPr lang="nl-BE" dirty="0"/>
          </a:p>
        </p:txBody>
      </p:sp>
      <p:sp>
        <p:nvSpPr>
          <p:cNvPr id="13" name="Rechthoek 12"/>
          <p:cNvSpPr/>
          <p:nvPr/>
        </p:nvSpPr>
        <p:spPr>
          <a:xfrm>
            <a:off x="209676" y="4869160"/>
            <a:ext cx="4067944" cy="128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xtBox 2"/>
          <p:cNvSpPr txBox="1"/>
          <p:nvPr/>
        </p:nvSpPr>
        <p:spPr>
          <a:xfrm>
            <a:off x="534054" y="5391564"/>
            <a:ext cx="3024336" cy="923330"/>
          </a:xfrm>
          <a:prstGeom prst="rect">
            <a:avLst/>
          </a:prstGeom>
          <a:noFill/>
        </p:spPr>
        <p:txBody>
          <a:bodyPr wrap="square" rtlCol="0">
            <a:spAutoFit/>
          </a:bodyPr>
          <a:lstStyle/>
          <a:p>
            <a:r>
              <a:rPr lang="fr-BE" dirty="0" smtClean="0"/>
              <a:t>INSTRUCTEUR</a:t>
            </a:r>
          </a:p>
          <a:p>
            <a:r>
              <a:rPr lang="fr-BE" dirty="0" smtClean="0"/>
              <a:t>LUCHTDOPEN</a:t>
            </a:r>
          </a:p>
          <a:p>
            <a:r>
              <a:rPr lang="fr-BE" dirty="0" smtClean="0"/>
              <a:t>…</a:t>
            </a:r>
            <a:endParaRPr lang="en-US" dirty="0"/>
          </a:p>
        </p:txBody>
      </p:sp>
      <p:sp>
        <p:nvSpPr>
          <p:cNvPr id="5" name="Oval 4"/>
          <p:cNvSpPr/>
          <p:nvPr/>
        </p:nvSpPr>
        <p:spPr>
          <a:xfrm>
            <a:off x="315753" y="5114256"/>
            <a:ext cx="2021722" cy="1477945"/>
          </a:xfrm>
          <a:prstGeom prst="ellipse">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4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65126" cy="769441"/>
          </a:xfrm>
          <a:prstGeom prst="rect">
            <a:avLst/>
          </a:prstGeom>
          <a:noFill/>
        </p:spPr>
        <p:txBody>
          <a:bodyPr wrap="none" rtlCol="0">
            <a:spAutoFit/>
          </a:bodyPr>
          <a:lstStyle/>
          <a:p>
            <a:r>
              <a:rPr lang="fr-BE" sz="4400" dirty="0" smtClean="0"/>
              <a:t>CLASS 2    </a:t>
            </a:r>
            <a:endParaRPr lang="en-US" sz="4400" dirty="0"/>
          </a:p>
        </p:txBody>
      </p:sp>
      <p:sp>
        <p:nvSpPr>
          <p:cNvPr id="3" name="TextBox 2"/>
          <p:cNvSpPr txBox="1"/>
          <p:nvPr/>
        </p:nvSpPr>
        <p:spPr>
          <a:xfrm>
            <a:off x="1187623" y="1164711"/>
            <a:ext cx="234360"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712702" y="1988840"/>
            <a:ext cx="8460432" cy="4708981"/>
          </a:xfrm>
          <a:prstGeom prst="rect">
            <a:avLst/>
          </a:prstGeom>
          <a:noFill/>
        </p:spPr>
        <p:txBody>
          <a:bodyPr wrap="square" rtlCol="0">
            <a:spAutoFit/>
          </a:bodyPr>
          <a:lstStyle/>
          <a:p>
            <a:r>
              <a:rPr lang="fr-BE" sz="3200" dirty="0" smtClean="0"/>
              <a:t>INITIEEL</a:t>
            </a:r>
          </a:p>
          <a:p>
            <a:r>
              <a:rPr lang="fr-BE" sz="3200" dirty="0" smtClean="0"/>
              <a:t>EN</a:t>
            </a:r>
          </a:p>
          <a:p>
            <a:r>
              <a:rPr lang="fr-BE" sz="3200" dirty="0" smtClean="0"/>
              <a:t>HERNIEUWING – WEDERGELDIGMAKING</a:t>
            </a:r>
          </a:p>
          <a:p>
            <a:r>
              <a:rPr lang="fr-BE" sz="2400" dirty="0" smtClean="0"/>
              <a:t>In </a:t>
            </a:r>
            <a:r>
              <a:rPr lang="fr-BE" sz="2400" dirty="0" err="1" smtClean="0"/>
              <a:t>Amc</a:t>
            </a:r>
            <a:r>
              <a:rPr lang="fr-BE" sz="2400" dirty="0" smtClean="0"/>
              <a:t> of </a:t>
            </a:r>
            <a:r>
              <a:rPr lang="fr-BE" sz="2400" dirty="0" err="1" smtClean="0"/>
              <a:t>bij</a:t>
            </a:r>
            <a:r>
              <a:rPr lang="fr-BE" sz="2400" dirty="0" smtClean="0"/>
              <a:t>  </a:t>
            </a:r>
            <a:r>
              <a:rPr lang="fr-BE" sz="2400" dirty="0" err="1" smtClean="0"/>
              <a:t>bevoegde</a:t>
            </a:r>
            <a:r>
              <a:rPr lang="fr-BE" sz="2400" dirty="0" smtClean="0"/>
              <a:t> </a:t>
            </a:r>
            <a:r>
              <a:rPr lang="fr-BE" sz="2400" dirty="0" err="1" smtClean="0"/>
              <a:t>keuringsarts</a:t>
            </a:r>
            <a:r>
              <a:rPr lang="fr-BE" sz="2400" dirty="0" smtClean="0"/>
              <a:t>  </a:t>
            </a:r>
          </a:p>
          <a:p>
            <a:endParaRPr lang="fr-BE" dirty="0"/>
          </a:p>
          <a:p>
            <a:r>
              <a:rPr lang="fr-BE" b="1" dirty="0" smtClean="0">
                <a:solidFill>
                  <a:srgbClr val="00B050"/>
                </a:solidFill>
              </a:rPr>
              <a:t>ROUTINE ONDERZOEK</a:t>
            </a:r>
          </a:p>
          <a:p>
            <a:endParaRPr lang="fr-BE" dirty="0" smtClean="0"/>
          </a:p>
          <a:p>
            <a:r>
              <a:rPr lang="fr-BE" dirty="0"/>
              <a:t>	</a:t>
            </a:r>
            <a:r>
              <a:rPr lang="fr-BE" dirty="0" smtClean="0"/>
              <a:t>	ANAMNESE</a:t>
            </a:r>
          </a:p>
          <a:p>
            <a:r>
              <a:rPr lang="fr-BE" dirty="0"/>
              <a:t>	</a:t>
            </a:r>
            <a:r>
              <a:rPr lang="fr-BE" dirty="0" smtClean="0"/>
              <a:t>	GEZICHTSSCHERPTE  VER INTERMEDIAIR DICHT</a:t>
            </a:r>
          </a:p>
          <a:p>
            <a:r>
              <a:rPr lang="fr-BE" dirty="0"/>
              <a:t>	</a:t>
            </a:r>
            <a:r>
              <a:rPr lang="fr-BE" dirty="0" smtClean="0"/>
              <a:t>			      ZONDER EN MET OPTISCHE CORRECTIE</a:t>
            </a:r>
          </a:p>
          <a:p>
            <a:r>
              <a:rPr lang="fr-BE" dirty="0"/>
              <a:t>	</a:t>
            </a:r>
            <a:r>
              <a:rPr lang="fr-BE" dirty="0" smtClean="0"/>
              <a:t>	ONDERZOEK UITWENDIGE OOG, ANATOMIE EN MEDIA</a:t>
            </a:r>
          </a:p>
          <a:p>
            <a:r>
              <a:rPr lang="fr-BE" dirty="0"/>
              <a:t>	</a:t>
            </a:r>
            <a:r>
              <a:rPr lang="fr-BE" dirty="0" smtClean="0"/>
              <a:t>	FUNDUSCOPIE</a:t>
            </a:r>
          </a:p>
          <a:p>
            <a:r>
              <a:rPr lang="fr-BE" dirty="0"/>
              <a:t>	</a:t>
            </a:r>
            <a:r>
              <a:rPr lang="fr-BE" dirty="0" smtClean="0"/>
              <a:t>	ONDERZOEK OP INDICATIE</a:t>
            </a:r>
          </a:p>
          <a:p>
            <a:r>
              <a:rPr lang="fr-BE" dirty="0"/>
              <a:t>	</a:t>
            </a:r>
            <a:r>
              <a:rPr lang="fr-BE" dirty="0" smtClean="0"/>
              <a:t>	</a:t>
            </a:r>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134243"/>
            <a:ext cx="4942830" cy="1910237"/>
          </a:xfrm>
          <a:prstGeom prst="rect">
            <a:avLst/>
          </a:prstGeom>
        </p:spPr>
      </p:pic>
    </p:spTree>
    <p:extLst>
      <p:ext uri="{BB962C8B-B14F-4D97-AF65-F5344CB8AC3E}">
        <p14:creationId xmlns:p14="http://schemas.microsoft.com/office/powerpoint/2010/main" val="2998682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0850" y="360685"/>
            <a:ext cx="2443298" cy="769441"/>
          </a:xfrm>
          <a:prstGeom prst="rect">
            <a:avLst/>
          </a:prstGeom>
          <a:noFill/>
        </p:spPr>
        <p:txBody>
          <a:bodyPr wrap="none" rtlCol="0">
            <a:spAutoFit/>
          </a:bodyPr>
          <a:lstStyle/>
          <a:p>
            <a:r>
              <a:rPr lang="fr-BE" sz="4400" dirty="0" smtClean="0"/>
              <a:t>CLASS </a:t>
            </a:r>
            <a:r>
              <a:rPr lang="fr-BE" sz="4400" dirty="0"/>
              <a:t>2</a:t>
            </a:r>
            <a:r>
              <a:rPr lang="fr-BE" sz="4400" dirty="0" smtClean="0"/>
              <a:t>   </a:t>
            </a:r>
            <a:endParaRPr lang="en-US" sz="4400" dirty="0"/>
          </a:p>
        </p:txBody>
      </p:sp>
      <p:sp>
        <p:nvSpPr>
          <p:cNvPr id="3" name="TextBox 2"/>
          <p:cNvSpPr txBox="1"/>
          <p:nvPr/>
        </p:nvSpPr>
        <p:spPr>
          <a:xfrm>
            <a:off x="539552" y="1761400"/>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107504" y="2924944"/>
            <a:ext cx="8460432" cy="3785652"/>
          </a:xfrm>
          <a:prstGeom prst="rect">
            <a:avLst/>
          </a:prstGeom>
          <a:noFill/>
        </p:spPr>
        <p:txBody>
          <a:bodyPr wrap="square" rtlCol="0">
            <a:spAutoFit/>
          </a:bodyPr>
          <a:lstStyle/>
          <a:p>
            <a:r>
              <a:rPr lang="fr-BE" sz="2400" dirty="0" smtClean="0"/>
              <a:t> GEZICHTSSCHERPTE VOOR VER</a:t>
            </a:r>
          </a:p>
          <a:p>
            <a:r>
              <a:rPr lang="fr-BE" sz="2400" dirty="0"/>
              <a:t>	</a:t>
            </a:r>
            <a:r>
              <a:rPr lang="fr-BE" sz="1600" dirty="0" smtClean="0"/>
              <a:t>MET OF ZONDER OPTISCHE CORRECTIE</a:t>
            </a:r>
          </a:p>
          <a:p>
            <a:r>
              <a:rPr lang="fr-BE" sz="2400" dirty="0"/>
              <a:t>	</a:t>
            </a:r>
            <a:r>
              <a:rPr lang="fr-BE" sz="2400" dirty="0" smtClean="0"/>
              <a:t>	5/10 AAN ELK OOG</a:t>
            </a:r>
          </a:p>
          <a:p>
            <a:r>
              <a:rPr lang="fr-BE" sz="2400" dirty="0"/>
              <a:t>	</a:t>
            </a:r>
            <a:r>
              <a:rPr lang="fr-BE" sz="2400" dirty="0" smtClean="0"/>
              <a:t>	</a:t>
            </a:r>
            <a:r>
              <a:rPr lang="fr-BE" sz="2400" dirty="0" smtClean="0">
                <a:solidFill>
                  <a:srgbClr val="FF0000"/>
                </a:solidFill>
              </a:rPr>
              <a:t>7/10 MET BEIDE OGEN SAMEN  </a:t>
            </a:r>
            <a:r>
              <a:rPr lang="fr-BE" sz="2400" dirty="0" smtClean="0">
                <a:solidFill>
                  <a:srgbClr val="00B050"/>
                </a:solidFill>
              </a:rPr>
              <a:t>(JAR 10/10)</a:t>
            </a:r>
          </a:p>
          <a:p>
            <a:endParaRPr lang="fr-BE" sz="2400" dirty="0"/>
          </a:p>
          <a:p>
            <a:r>
              <a:rPr lang="fr-BE" sz="2400" dirty="0" smtClean="0"/>
              <a:t>GEZICHTSSCHERPTE VOOR NABIJ</a:t>
            </a:r>
          </a:p>
          <a:p>
            <a:endParaRPr lang="fr-BE" sz="2400" dirty="0"/>
          </a:p>
          <a:p>
            <a:r>
              <a:rPr lang="fr-BE" sz="2400" dirty="0" smtClean="0"/>
              <a:t>	100 CM                 N14</a:t>
            </a:r>
          </a:p>
          <a:p>
            <a:endParaRPr lang="fr-BE" sz="2400" dirty="0"/>
          </a:p>
          <a:p>
            <a:r>
              <a:rPr lang="fr-BE" sz="2400" dirty="0" smtClean="0"/>
              <a:t>	30-50 CM	      N5</a:t>
            </a:r>
            <a:endParaRPr lang="en-US" sz="2400" dirty="0"/>
          </a:p>
        </p:txBody>
      </p:sp>
    </p:spTree>
    <p:extLst>
      <p:ext uri="{BB962C8B-B14F-4D97-AF65-F5344CB8AC3E}">
        <p14:creationId xmlns:p14="http://schemas.microsoft.com/office/powerpoint/2010/main" val="4273427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476672"/>
            <a:ext cx="2304256" cy="769441"/>
          </a:xfrm>
          <a:prstGeom prst="rect">
            <a:avLst/>
          </a:prstGeom>
          <a:noFill/>
        </p:spPr>
        <p:txBody>
          <a:bodyPr wrap="square" rtlCol="0">
            <a:spAutoFit/>
          </a:bodyPr>
          <a:lstStyle/>
          <a:p>
            <a:r>
              <a:rPr lang="nl-BE" sz="4400" dirty="0" smtClean="0"/>
              <a:t>CLASS 2</a:t>
            </a:r>
            <a:endParaRPr lang="nl-BE" sz="4400" dirty="0"/>
          </a:p>
        </p:txBody>
      </p:sp>
      <p:sp>
        <p:nvSpPr>
          <p:cNvPr id="3" name="Tekstvak 2"/>
          <p:cNvSpPr txBox="1"/>
          <p:nvPr/>
        </p:nvSpPr>
        <p:spPr>
          <a:xfrm>
            <a:off x="4139952" y="584667"/>
            <a:ext cx="4680520" cy="1938992"/>
          </a:xfrm>
          <a:prstGeom prst="rect">
            <a:avLst/>
          </a:prstGeom>
          <a:noFill/>
        </p:spPr>
        <p:txBody>
          <a:bodyPr wrap="square" rtlCol="0">
            <a:spAutoFit/>
          </a:bodyPr>
          <a:lstStyle/>
          <a:p>
            <a:r>
              <a:rPr lang="nl-BE" sz="3200" dirty="0" smtClean="0"/>
              <a:t>REFRACTIEAFWIJKINGEN</a:t>
            </a:r>
          </a:p>
          <a:p>
            <a:endParaRPr lang="nl-BE" sz="3200" dirty="0"/>
          </a:p>
          <a:p>
            <a:r>
              <a:rPr lang="nl-BE" sz="3200" b="1" dirty="0" smtClean="0">
                <a:solidFill>
                  <a:srgbClr val="FF0000"/>
                </a:solidFill>
              </a:rPr>
              <a:t>         GEEN LIMIETEN</a:t>
            </a:r>
          </a:p>
          <a:p>
            <a:r>
              <a:rPr lang="nl-BE" sz="2400" b="1" dirty="0" smtClean="0">
                <a:solidFill>
                  <a:srgbClr val="00B050"/>
                </a:solidFill>
              </a:rPr>
              <a:t>             JAR  MAX +5D   EN -8D</a:t>
            </a:r>
            <a:endParaRPr lang="nl-BE" sz="2400" b="1" dirty="0">
              <a:solidFill>
                <a:srgbClr val="00B050"/>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154327"/>
            <a:ext cx="3790950" cy="467677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440" y="2564904"/>
            <a:ext cx="4608512" cy="3456384"/>
          </a:xfrm>
          <a:prstGeom prst="rect">
            <a:avLst/>
          </a:prstGeom>
        </p:spPr>
      </p:pic>
    </p:spTree>
    <p:extLst>
      <p:ext uri="{BB962C8B-B14F-4D97-AF65-F5344CB8AC3E}">
        <p14:creationId xmlns:p14="http://schemas.microsoft.com/office/powerpoint/2010/main" val="3523023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65126" cy="769441"/>
          </a:xfrm>
          <a:prstGeom prst="rect">
            <a:avLst/>
          </a:prstGeom>
          <a:noFill/>
        </p:spPr>
        <p:txBody>
          <a:bodyPr wrap="none" rtlCol="0">
            <a:spAutoFit/>
          </a:bodyPr>
          <a:lstStyle/>
          <a:p>
            <a:r>
              <a:rPr lang="fr-BE" sz="4400" dirty="0" smtClean="0"/>
              <a:t>CLASS 2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267159" y="1700808"/>
            <a:ext cx="8460432" cy="5447645"/>
          </a:xfrm>
          <a:prstGeom prst="rect">
            <a:avLst/>
          </a:prstGeom>
          <a:noFill/>
        </p:spPr>
        <p:txBody>
          <a:bodyPr wrap="square" rtlCol="0">
            <a:spAutoFit/>
          </a:bodyPr>
          <a:lstStyle/>
          <a:p>
            <a:r>
              <a:rPr lang="fr-BE" sz="2400" dirty="0" smtClean="0"/>
              <a:t>  SUBSTANDAARD GEZICHTSVERMOGEN</a:t>
            </a:r>
          </a:p>
          <a:p>
            <a:endParaRPr lang="fr-BE" sz="2400" dirty="0"/>
          </a:p>
          <a:p>
            <a:r>
              <a:rPr lang="fr-BE" sz="2400" dirty="0" smtClean="0"/>
              <a:t> </a:t>
            </a:r>
            <a:r>
              <a:rPr lang="fr-BE" sz="2400" dirty="0"/>
              <a:t>	</a:t>
            </a:r>
            <a:r>
              <a:rPr lang="fr-BE" sz="2400" dirty="0" smtClean="0"/>
              <a:t>INDIEN SUBSTANDAARD VOOR EEN OOG</a:t>
            </a:r>
          </a:p>
          <a:p>
            <a:r>
              <a:rPr lang="fr-BE" sz="2400" dirty="0"/>
              <a:t>	</a:t>
            </a:r>
            <a:r>
              <a:rPr lang="fr-BE" sz="2400" dirty="0" smtClean="0"/>
              <a:t> 	</a:t>
            </a:r>
            <a:r>
              <a:rPr lang="fr-BE" sz="2400" dirty="0" err="1" smtClean="0"/>
              <a:t>bevredigend</a:t>
            </a:r>
            <a:r>
              <a:rPr lang="fr-BE" sz="2400" dirty="0" smtClean="0"/>
              <a:t> </a:t>
            </a:r>
            <a:r>
              <a:rPr lang="fr-BE" sz="2400" dirty="0" err="1" smtClean="0"/>
              <a:t>oogheelkundige</a:t>
            </a:r>
            <a:r>
              <a:rPr lang="fr-BE" sz="2400" dirty="0" smtClean="0"/>
              <a:t> </a:t>
            </a:r>
            <a:r>
              <a:rPr lang="fr-BE" sz="2400" dirty="0" err="1" smtClean="0"/>
              <a:t>beoordeling</a:t>
            </a:r>
            <a:endParaRPr lang="fr-BE" sz="2400" dirty="0" smtClean="0"/>
          </a:p>
          <a:p>
            <a:r>
              <a:rPr lang="fr-BE" sz="2400" dirty="0"/>
              <a:t>	</a:t>
            </a:r>
            <a:r>
              <a:rPr lang="fr-BE" sz="2400" dirty="0" smtClean="0"/>
              <a:t>		ANDERE OOG 10/10 </a:t>
            </a:r>
            <a:r>
              <a:rPr lang="fr-BE" dirty="0" smtClean="0"/>
              <a:t>MET OF ZONDER CORRECTIE</a:t>
            </a:r>
          </a:p>
          <a:p>
            <a:r>
              <a:rPr lang="fr-BE" dirty="0"/>
              <a:t>	</a:t>
            </a:r>
            <a:r>
              <a:rPr lang="fr-BE" dirty="0" smtClean="0"/>
              <a:t>		N14 EN N5</a:t>
            </a:r>
          </a:p>
          <a:p>
            <a:r>
              <a:rPr lang="fr-BE" dirty="0"/>
              <a:t>	</a:t>
            </a:r>
            <a:r>
              <a:rPr lang="fr-BE" dirty="0" smtClean="0"/>
              <a:t>		GEEN SIGNIFICANTE PATHOLOGIE</a:t>
            </a:r>
          </a:p>
          <a:p>
            <a:r>
              <a:rPr lang="fr-BE" sz="2400" dirty="0"/>
              <a:t>	</a:t>
            </a:r>
            <a:r>
              <a:rPr lang="fr-BE" sz="2400" dirty="0" smtClean="0"/>
              <a:t>	=&gt; </a:t>
            </a:r>
            <a:r>
              <a:rPr lang="fr-BE" sz="2400" dirty="0" err="1" smtClean="0"/>
              <a:t>autoriteit</a:t>
            </a:r>
            <a:r>
              <a:rPr lang="fr-BE" sz="2400" dirty="0" smtClean="0"/>
              <a:t> </a:t>
            </a:r>
            <a:r>
              <a:rPr lang="fr-BE" sz="2400" dirty="0" err="1" smtClean="0"/>
              <a:t>beslist</a:t>
            </a:r>
            <a:r>
              <a:rPr lang="fr-BE" sz="2400" dirty="0" smtClean="0"/>
              <a:t> na </a:t>
            </a:r>
            <a:r>
              <a:rPr lang="fr-BE" sz="2400" dirty="0" err="1" smtClean="0"/>
              <a:t>geslaagde</a:t>
            </a:r>
            <a:r>
              <a:rPr lang="fr-BE" sz="2400" dirty="0" smtClean="0"/>
              <a:t> </a:t>
            </a:r>
            <a:r>
              <a:rPr lang="fr-BE" sz="2400" dirty="0" err="1" smtClean="0"/>
              <a:t>vliegtest</a:t>
            </a:r>
            <a:endParaRPr lang="fr-BE" sz="2400" dirty="0" smtClean="0"/>
          </a:p>
          <a:p>
            <a:endParaRPr lang="fr-BE" sz="2400" dirty="0"/>
          </a:p>
          <a:p>
            <a:r>
              <a:rPr lang="fr-BE" sz="2400" dirty="0" smtClean="0"/>
              <a:t>	AMBLYOPIE</a:t>
            </a:r>
          </a:p>
          <a:p>
            <a:r>
              <a:rPr lang="fr-BE" sz="2400" dirty="0"/>
              <a:t>	</a:t>
            </a:r>
            <a:r>
              <a:rPr lang="fr-BE" sz="2400" dirty="0" smtClean="0"/>
              <a:t>	MIN 3/10</a:t>
            </a:r>
          </a:p>
          <a:p>
            <a:r>
              <a:rPr lang="fr-BE" sz="2400" dirty="0"/>
              <a:t>	</a:t>
            </a:r>
            <a:r>
              <a:rPr lang="fr-BE" sz="2400" dirty="0" smtClean="0"/>
              <a:t>	ANDERE OOG  10/10 met of </a:t>
            </a:r>
            <a:r>
              <a:rPr lang="fr-BE" sz="2400" dirty="0" err="1" smtClean="0"/>
              <a:t>zonder</a:t>
            </a:r>
            <a:r>
              <a:rPr lang="fr-BE" sz="2400" dirty="0" smtClean="0"/>
              <a:t> </a:t>
            </a:r>
            <a:r>
              <a:rPr lang="fr-BE" sz="2400" dirty="0" err="1" smtClean="0"/>
              <a:t>correctie</a:t>
            </a:r>
            <a:endParaRPr lang="fr-BE" sz="2400" dirty="0" smtClean="0"/>
          </a:p>
          <a:p>
            <a:r>
              <a:rPr lang="fr-BE" sz="2400" dirty="0"/>
              <a:t>	</a:t>
            </a:r>
            <a:r>
              <a:rPr lang="fr-BE" sz="2400" dirty="0" smtClean="0"/>
              <a:t>	</a:t>
            </a:r>
            <a:r>
              <a:rPr lang="fr-BE" sz="2400" dirty="0" err="1" smtClean="0"/>
              <a:t>geen</a:t>
            </a:r>
            <a:r>
              <a:rPr lang="fr-BE" sz="2400" dirty="0" smtClean="0"/>
              <a:t> </a:t>
            </a:r>
            <a:r>
              <a:rPr lang="fr-BE" sz="2400" dirty="0" err="1" smtClean="0"/>
              <a:t>significante</a:t>
            </a:r>
            <a:r>
              <a:rPr lang="fr-BE" sz="2400" dirty="0" smtClean="0"/>
              <a:t> pathologie</a:t>
            </a:r>
          </a:p>
          <a:p>
            <a:endParaRPr lang="fr-BE" sz="2400" dirty="0"/>
          </a:p>
          <a:p>
            <a:r>
              <a:rPr lang="fr-BE" sz="2400" dirty="0" smtClean="0"/>
              <a:t> </a:t>
            </a:r>
            <a:endParaRPr lang="en-US" dirty="0"/>
          </a:p>
        </p:txBody>
      </p:sp>
    </p:spTree>
    <p:extLst>
      <p:ext uri="{BB962C8B-B14F-4D97-AF65-F5344CB8AC3E}">
        <p14:creationId xmlns:p14="http://schemas.microsoft.com/office/powerpoint/2010/main" val="3458308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1992" cy="461665"/>
          </a:xfrm>
          <a:prstGeom prst="rect">
            <a:avLst/>
          </a:prstGeom>
          <a:noFill/>
        </p:spPr>
        <p:txBody>
          <a:bodyPr wrap="none" rtlCol="0">
            <a:spAutoFit/>
          </a:bodyPr>
          <a:lstStyle/>
          <a:p>
            <a:r>
              <a:rPr lang="fr-BE" sz="2400" dirty="0" smtClean="0"/>
              <a:t> </a:t>
            </a:r>
            <a:endParaRPr lang="en-US" sz="2400" dirty="0"/>
          </a:p>
        </p:txBody>
      </p:sp>
      <p:sp>
        <p:nvSpPr>
          <p:cNvPr id="3" name="TextBox 2"/>
          <p:cNvSpPr txBox="1"/>
          <p:nvPr/>
        </p:nvSpPr>
        <p:spPr>
          <a:xfrm>
            <a:off x="1187623" y="1164711"/>
            <a:ext cx="234360"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2195736" y="1349377"/>
            <a:ext cx="4285818" cy="1200329"/>
          </a:xfrm>
          <a:prstGeom prst="rect">
            <a:avLst/>
          </a:prstGeom>
          <a:noFill/>
        </p:spPr>
        <p:txBody>
          <a:bodyPr wrap="square" rtlCol="0">
            <a:spAutoFit/>
          </a:bodyPr>
          <a:lstStyle/>
          <a:p>
            <a:r>
              <a:rPr lang="fr-BE" sz="3200" dirty="0" smtClean="0"/>
              <a:t> </a:t>
            </a:r>
            <a:r>
              <a:rPr lang="fr-BE" sz="7200" dirty="0" smtClean="0"/>
              <a:t>CLASS 1  </a:t>
            </a:r>
            <a:endParaRPr lang="fr-BE" sz="3200" dirty="0" smtClean="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212976"/>
            <a:ext cx="4841867" cy="2507011"/>
          </a:xfrm>
          <a:prstGeom prst="rect">
            <a:avLst/>
          </a:prstGeom>
        </p:spPr>
      </p:pic>
      <p:sp>
        <p:nvSpPr>
          <p:cNvPr id="6" name="TextBox 5"/>
          <p:cNvSpPr txBox="1"/>
          <p:nvPr/>
        </p:nvSpPr>
        <p:spPr>
          <a:xfrm>
            <a:off x="3366537" y="6060531"/>
            <a:ext cx="1944216" cy="369332"/>
          </a:xfrm>
          <a:prstGeom prst="rect">
            <a:avLst/>
          </a:prstGeom>
          <a:noFill/>
        </p:spPr>
        <p:txBody>
          <a:bodyPr wrap="square" rtlCol="0">
            <a:spAutoFit/>
          </a:bodyPr>
          <a:lstStyle/>
          <a:p>
            <a:r>
              <a:rPr lang="fr-BE" dirty="0" smtClean="0"/>
              <a:t>BEROEPSPILOOT</a:t>
            </a:r>
            <a:endParaRPr lang="en-US" dirty="0"/>
          </a:p>
        </p:txBody>
      </p:sp>
    </p:spTree>
    <p:extLst>
      <p:ext uri="{BB962C8B-B14F-4D97-AF65-F5344CB8AC3E}">
        <p14:creationId xmlns:p14="http://schemas.microsoft.com/office/powerpoint/2010/main" val="883054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00192" y="323128"/>
            <a:ext cx="2565126" cy="769441"/>
          </a:xfrm>
          <a:prstGeom prst="rect">
            <a:avLst/>
          </a:prstGeom>
          <a:noFill/>
        </p:spPr>
        <p:txBody>
          <a:bodyPr wrap="none" rtlCol="0">
            <a:spAutoFit/>
          </a:bodyPr>
          <a:lstStyle/>
          <a:p>
            <a:r>
              <a:rPr lang="fr-BE" sz="4400" dirty="0" smtClean="0"/>
              <a:t>CLASS 2    </a:t>
            </a:r>
            <a:endParaRPr lang="en-US" sz="4400" dirty="0"/>
          </a:p>
        </p:txBody>
      </p:sp>
      <p:sp>
        <p:nvSpPr>
          <p:cNvPr id="3" name="TextBox 2"/>
          <p:cNvSpPr txBox="1"/>
          <p:nvPr/>
        </p:nvSpPr>
        <p:spPr>
          <a:xfrm>
            <a:off x="1187623" y="907903"/>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611559" y="907903"/>
            <a:ext cx="7930497" cy="6093976"/>
          </a:xfrm>
          <a:prstGeom prst="rect">
            <a:avLst/>
          </a:prstGeom>
          <a:noFill/>
        </p:spPr>
        <p:txBody>
          <a:bodyPr wrap="square" rtlCol="0">
            <a:spAutoFit/>
          </a:bodyPr>
          <a:lstStyle/>
          <a:p>
            <a:r>
              <a:rPr lang="fr-BE" sz="2400" dirty="0" smtClean="0"/>
              <a:t>  SUBSTANDAARD GEZICHTSVERMOGEN</a:t>
            </a:r>
          </a:p>
          <a:p>
            <a:endParaRPr lang="fr-BE" sz="2400" dirty="0" smtClean="0"/>
          </a:p>
          <a:p>
            <a:r>
              <a:rPr lang="fr-BE" sz="2400" dirty="0" smtClean="0"/>
              <a:t>AANVAARDBAAR ZIJN :</a:t>
            </a:r>
          </a:p>
          <a:p>
            <a:endParaRPr lang="fr-BE" sz="2400" dirty="0"/>
          </a:p>
          <a:p>
            <a:r>
              <a:rPr lang="fr-BE" sz="2400" dirty="0" smtClean="0"/>
              <a:t> </a:t>
            </a:r>
            <a:r>
              <a:rPr lang="fr-BE" sz="2400" dirty="0"/>
              <a:t>	</a:t>
            </a:r>
            <a:r>
              <a:rPr lang="fr-BE" sz="2400" dirty="0" smtClean="0"/>
              <a:t>VERMINDERDE STEREOPSIS</a:t>
            </a:r>
          </a:p>
          <a:p>
            <a:endParaRPr lang="fr-BE" sz="2400" dirty="0" smtClean="0"/>
          </a:p>
          <a:p>
            <a:r>
              <a:rPr lang="fr-BE" sz="2400" dirty="0"/>
              <a:t>	</a:t>
            </a:r>
            <a:r>
              <a:rPr lang="fr-BE" sz="2400" dirty="0" smtClean="0"/>
              <a:t>ABNORMALE CONVERGENTIE</a:t>
            </a:r>
          </a:p>
          <a:p>
            <a:r>
              <a:rPr lang="fr-BE" sz="2400" dirty="0"/>
              <a:t>	</a:t>
            </a:r>
            <a:r>
              <a:rPr lang="fr-BE" sz="2400" dirty="0" smtClean="0"/>
              <a:t>	</a:t>
            </a:r>
            <a:r>
              <a:rPr lang="fr-BE" dirty="0" smtClean="0"/>
              <a:t>ZICHT VOOR DICHT NIET GESTOORD</a:t>
            </a:r>
          </a:p>
          <a:p>
            <a:endParaRPr lang="fr-BE" dirty="0" smtClean="0"/>
          </a:p>
          <a:p>
            <a:r>
              <a:rPr lang="fr-BE" dirty="0"/>
              <a:t>	</a:t>
            </a:r>
            <a:r>
              <a:rPr lang="fr-BE" sz="2400" dirty="0" smtClean="0"/>
              <a:t>HETEROFORIE</a:t>
            </a:r>
          </a:p>
          <a:p>
            <a:r>
              <a:rPr lang="fr-BE" sz="2400" dirty="0"/>
              <a:t>	</a:t>
            </a:r>
            <a:r>
              <a:rPr lang="fr-BE" sz="2400" dirty="0" smtClean="0"/>
              <a:t>	</a:t>
            </a:r>
            <a:r>
              <a:rPr lang="fr-BE" dirty="0" smtClean="0"/>
              <a:t>VOLDOENDE FUSIE        GEEN ASTENOPIE</a:t>
            </a:r>
          </a:p>
          <a:p>
            <a:r>
              <a:rPr lang="fr-BE" dirty="0"/>
              <a:t>	</a:t>
            </a:r>
            <a:r>
              <a:rPr lang="fr-BE" dirty="0" smtClean="0"/>
              <a:t>				   DIPLOPIE</a:t>
            </a:r>
          </a:p>
          <a:p>
            <a:endParaRPr lang="fr-BE" dirty="0"/>
          </a:p>
          <a:p>
            <a:r>
              <a:rPr lang="fr-BE" dirty="0" smtClean="0"/>
              <a:t>	</a:t>
            </a:r>
            <a:r>
              <a:rPr lang="fr-BE" sz="2400" dirty="0" smtClean="0"/>
              <a:t>GEZICHTVELDDEFECT IN EEN OOG</a:t>
            </a:r>
          </a:p>
          <a:p>
            <a:r>
              <a:rPr lang="fr-BE" sz="2400" dirty="0"/>
              <a:t>	</a:t>
            </a:r>
            <a:r>
              <a:rPr lang="fr-BE" sz="2400" dirty="0" smtClean="0"/>
              <a:t>	</a:t>
            </a:r>
            <a:r>
              <a:rPr lang="fr-BE" sz="2400" dirty="0" err="1" smtClean="0"/>
              <a:t>normaal</a:t>
            </a:r>
            <a:r>
              <a:rPr lang="fr-BE" sz="2400" dirty="0" smtClean="0"/>
              <a:t> binoculaire </a:t>
            </a:r>
            <a:r>
              <a:rPr lang="fr-BE" sz="2400" dirty="0" err="1" smtClean="0"/>
              <a:t>gezichtsveld</a:t>
            </a:r>
            <a:endParaRPr lang="fr-BE" sz="2400" dirty="0" smtClean="0"/>
          </a:p>
          <a:p>
            <a:r>
              <a:rPr lang="fr-BE" sz="2400" dirty="0"/>
              <a:t>	</a:t>
            </a:r>
            <a:r>
              <a:rPr lang="fr-BE" sz="2400" dirty="0" smtClean="0"/>
              <a:t>	</a:t>
            </a:r>
            <a:r>
              <a:rPr lang="fr-BE" sz="2400" dirty="0" err="1" smtClean="0"/>
              <a:t>aanvaarbare</a:t>
            </a:r>
            <a:r>
              <a:rPr lang="fr-BE" sz="2400" dirty="0" smtClean="0"/>
              <a:t> pathologie</a:t>
            </a:r>
          </a:p>
          <a:p>
            <a:endParaRPr lang="fr-BE" sz="2400" dirty="0"/>
          </a:p>
        </p:txBody>
      </p:sp>
    </p:spTree>
    <p:extLst>
      <p:ext uri="{BB962C8B-B14F-4D97-AF65-F5344CB8AC3E}">
        <p14:creationId xmlns:p14="http://schemas.microsoft.com/office/powerpoint/2010/main" val="4217922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65126" cy="769441"/>
          </a:xfrm>
          <a:prstGeom prst="rect">
            <a:avLst/>
          </a:prstGeom>
          <a:noFill/>
        </p:spPr>
        <p:txBody>
          <a:bodyPr wrap="none" rtlCol="0">
            <a:spAutoFit/>
          </a:bodyPr>
          <a:lstStyle/>
          <a:p>
            <a:r>
              <a:rPr lang="fr-BE" sz="4400" dirty="0" smtClean="0"/>
              <a:t>CLASS 2    </a:t>
            </a:r>
            <a:endParaRPr lang="en-US" sz="4400" dirty="0"/>
          </a:p>
        </p:txBody>
      </p:sp>
      <p:sp>
        <p:nvSpPr>
          <p:cNvPr id="3" name="TextBox 2"/>
          <p:cNvSpPr txBox="1"/>
          <p:nvPr/>
        </p:nvSpPr>
        <p:spPr>
          <a:xfrm>
            <a:off x="1187623" y="1164711"/>
            <a:ext cx="301686" cy="461665"/>
          </a:xfrm>
          <a:prstGeom prst="rect">
            <a:avLst/>
          </a:prstGeom>
          <a:noFill/>
        </p:spPr>
        <p:txBody>
          <a:bodyPr wrap="none" rtlCol="0">
            <a:spAutoFit/>
          </a:bodyPr>
          <a:lstStyle/>
          <a:p>
            <a:r>
              <a:rPr lang="fr-BE" dirty="0" smtClean="0"/>
              <a:t> </a:t>
            </a:r>
            <a:r>
              <a:rPr lang="fr-BE" sz="2400" dirty="0" smtClean="0"/>
              <a:t> </a:t>
            </a:r>
            <a:endParaRPr lang="en-US" sz="2400" dirty="0"/>
          </a:p>
        </p:txBody>
      </p:sp>
      <p:sp>
        <p:nvSpPr>
          <p:cNvPr id="4" name="TextBox 3"/>
          <p:cNvSpPr txBox="1"/>
          <p:nvPr/>
        </p:nvSpPr>
        <p:spPr>
          <a:xfrm>
            <a:off x="1151620" y="3583705"/>
            <a:ext cx="5724636" cy="830997"/>
          </a:xfrm>
          <a:prstGeom prst="rect">
            <a:avLst/>
          </a:prstGeom>
          <a:noFill/>
        </p:spPr>
        <p:txBody>
          <a:bodyPr wrap="square" rtlCol="0">
            <a:spAutoFit/>
          </a:bodyPr>
          <a:lstStyle/>
          <a:p>
            <a:r>
              <a:rPr lang="fr-BE" sz="2400" dirty="0" smtClean="0"/>
              <a:t>  </a:t>
            </a:r>
          </a:p>
          <a:p>
            <a:r>
              <a:rPr lang="fr-BE" sz="2400" dirty="0"/>
              <a:t>	</a:t>
            </a:r>
            <a:r>
              <a:rPr lang="nl-BE" dirty="0" smtClean="0"/>
              <a:t> </a:t>
            </a:r>
            <a:endParaRPr lang="fr-BE" dirty="0"/>
          </a:p>
        </p:txBody>
      </p:sp>
      <p:sp>
        <p:nvSpPr>
          <p:cNvPr id="5" name="Tekstvak 4"/>
          <p:cNvSpPr txBox="1"/>
          <p:nvPr/>
        </p:nvSpPr>
        <p:spPr>
          <a:xfrm>
            <a:off x="683568" y="1700808"/>
            <a:ext cx="3960440" cy="584775"/>
          </a:xfrm>
          <a:prstGeom prst="rect">
            <a:avLst/>
          </a:prstGeom>
          <a:noFill/>
        </p:spPr>
        <p:txBody>
          <a:bodyPr wrap="square" rtlCol="0">
            <a:spAutoFit/>
          </a:bodyPr>
          <a:lstStyle/>
          <a:p>
            <a:r>
              <a:rPr lang="fr-BE" sz="3200" b="1" dirty="0" smtClean="0"/>
              <a:t>OOGOPERATIES</a:t>
            </a:r>
            <a:endParaRPr lang="fr-BE" sz="3200" b="1" dirty="0"/>
          </a:p>
        </p:txBody>
      </p:sp>
      <p:sp>
        <p:nvSpPr>
          <p:cNvPr id="6" name="Tekstvak 5"/>
          <p:cNvSpPr txBox="1"/>
          <p:nvPr/>
        </p:nvSpPr>
        <p:spPr>
          <a:xfrm>
            <a:off x="1822790" y="2305081"/>
            <a:ext cx="4464497" cy="2308324"/>
          </a:xfrm>
          <a:prstGeom prst="rect">
            <a:avLst/>
          </a:prstGeom>
          <a:noFill/>
        </p:spPr>
        <p:txBody>
          <a:bodyPr wrap="square" rtlCol="0">
            <a:spAutoFit/>
          </a:bodyPr>
          <a:lstStyle/>
          <a:p>
            <a:r>
              <a:rPr lang="nl-BE" sz="2400" dirty="0" smtClean="0"/>
              <a:t>CATARACT</a:t>
            </a:r>
          </a:p>
          <a:p>
            <a:r>
              <a:rPr lang="fr-BE" sz="2400" dirty="0"/>
              <a:t>RETINA CHIRURGIE</a:t>
            </a:r>
          </a:p>
          <a:p>
            <a:r>
              <a:rPr lang="nl-BE" sz="2400" dirty="0" smtClean="0"/>
              <a:t>GLAUCOOM</a:t>
            </a:r>
          </a:p>
          <a:p>
            <a:endParaRPr lang="nl-BE" sz="2400" dirty="0"/>
          </a:p>
          <a:p>
            <a:r>
              <a:rPr lang="nl-BE" sz="2400" dirty="0" smtClean="0"/>
              <a:t>  ok bij volledig herstel</a:t>
            </a:r>
            <a:endParaRPr lang="nl-BE" sz="2400" dirty="0"/>
          </a:p>
          <a:p>
            <a:r>
              <a:rPr lang="nl-BE" sz="2400" dirty="0" smtClean="0"/>
              <a:t>	 </a:t>
            </a:r>
            <a:endParaRPr lang="nl-BE" sz="2400" dirty="0"/>
          </a:p>
        </p:txBody>
      </p:sp>
      <p:sp>
        <p:nvSpPr>
          <p:cNvPr id="7" name="Tekstvak 6"/>
          <p:cNvSpPr txBox="1"/>
          <p:nvPr/>
        </p:nvSpPr>
        <p:spPr>
          <a:xfrm>
            <a:off x="1376082" y="5388306"/>
            <a:ext cx="1157689" cy="830997"/>
          </a:xfrm>
          <a:prstGeom prst="rect">
            <a:avLst/>
          </a:prstGeom>
          <a:noFill/>
        </p:spPr>
        <p:txBody>
          <a:bodyPr wrap="none" rtlCol="0">
            <a:spAutoFit/>
          </a:bodyPr>
          <a:lstStyle/>
          <a:p>
            <a:r>
              <a:rPr lang="nl-BE" sz="2400" dirty="0" smtClean="0"/>
              <a:t> </a:t>
            </a:r>
          </a:p>
          <a:p>
            <a:r>
              <a:rPr lang="nl-BE" sz="2400" dirty="0"/>
              <a:t>	</a:t>
            </a:r>
            <a:r>
              <a:rPr lang="nl-BE" dirty="0" smtClean="0"/>
              <a:t> </a:t>
            </a:r>
            <a:endParaRPr lang="nl-BE" dirty="0"/>
          </a:p>
        </p:txBody>
      </p:sp>
      <p:sp>
        <p:nvSpPr>
          <p:cNvPr id="8" name="TextBox 7"/>
          <p:cNvSpPr txBox="1"/>
          <p:nvPr/>
        </p:nvSpPr>
        <p:spPr>
          <a:xfrm>
            <a:off x="683568" y="4414702"/>
            <a:ext cx="6480720" cy="1969770"/>
          </a:xfrm>
          <a:prstGeom prst="rect">
            <a:avLst/>
          </a:prstGeom>
          <a:noFill/>
        </p:spPr>
        <p:txBody>
          <a:bodyPr wrap="square" rtlCol="0">
            <a:spAutoFit/>
          </a:bodyPr>
          <a:lstStyle/>
          <a:p>
            <a:r>
              <a:rPr lang="fr-BE" sz="3200" b="1" dirty="0" smtClean="0"/>
              <a:t>REFRACTIEVE CHIRURGIE</a:t>
            </a:r>
          </a:p>
          <a:p>
            <a:endParaRPr lang="fr-BE" dirty="0"/>
          </a:p>
          <a:p>
            <a:r>
              <a:rPr lang="fr-BE" dirty="0" smtClean="0"/>
              <a:t>DAGVARIATIE &lt; 0,75D</a:t>
            </a:r>
          </a:p>
          <a:p>
            <a:r>
              <a:rPr lang="fr-BE" dirty="0" smtClean="0"/>
              <a:t>VERBLINDING OK</a:t>
            </a:r>
          </a:p>
          <a:p>
            <a:r>
              <a:rPr lang="fr-BE" dirty="0" smtClean="0"/>
              <a:t>GEEN COMPLICATIES</a:t>
            </a:r>
          </a:p>
          <a:p>
            <a:r>
              <a:rPr lang="fr-BE" dirty="0" smtClean="0">
                <a:solidFill>
                  <a:schemeClr val="accent3">
                    <a:lumMod val="75000"/>
                  </a:schemeClr>
                </a:solidFill>
              </a:rPr>
              <a:t>( JAR   :    CONTRASTGEVOELIGHEID)</a:t>
            </a:r>
            <a:endParaRPr lang="en-US" dirty="0">
              <a:solidFill>
                <a:schemeClr val="accent3">
                  <a:lumMod val="75000"/>
                </a:schemeClr>
              </a:solidFill>
            </a:endParaRPr>
          </a:p>
        </p:txBody>
      </p:sp>
    </p:spTree>
    <p:extLst>
      <p:ext uri="{BB962C8B-B14F-4D97-AF65-F5344CB8AC3E}">
        <p14:creationId xmlns:p14="http://schemas.microsoft.com/office/powerpoint/2010/main" val="1325344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13237"/>
            <a:ext cx="2565126" cy="769441"/>
          </a:xfrm>
          <a:prstGeom prst="rect">
            <a:avLst/>
          </a:prstGeom>
          <a:noFill/>
        </p:spPr>
        <p:txBody>
          <a:bodyPr wrap="none" rtlCol="0">
            <a:spAutoFit/>
          </a:bodyPr>
          <a:lstStyle/>
          <a:p>
            <a:r>
              <a:rPr lang="fr-BE" sz="4400" dirty="0" smtClean="0"/>
              <a:t>CLASS 2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467544" y="1916832"/>
            <a:ext cx="8460432" cy="4154984"/>
          </a:xfrm>
          <a:prstGeom prst="rect">
            <a:avLst/>
          </a:prstGeom>
          <a:noFill/>
        </p:spPr>
        <p:txBody>
          <a:bodyPr wrap="square" rtlCol="0">
            <a:spAutoFit/>
          </a:bodyPr>
          <a:lstStyle/>
          <a:p>
            <a:r>
              <a:rPr lang="fr-BE" sz="2400" dirty="0" smtClean="0"/>
              <a:t> KLEURENZICHT</a:t>
            </a:r>
          </a:p>
          <a:p>
            <a:r>
              <a:rPr lang="fr-BE" sz="2400" dirty="0"/>
              <a:t>	</a:t>
            </a:r>
            <a:r>
              <a:rPr lang="fr-BE" sz="2400" dirty="0" smtClean="0"/>
              <a:t> </a:t>
            </a:r>
          </a:p>
          <a:p>
            <a:endParaRPr lang="fr-BE" sz="2400" dirty="0"/>
          </a:p>
          <a:p>
            <a:r>
              <a:rPr lang="fr-BE" sz="2400" dirty="0" smtClean="0"/>
              <a:t>	 ISHIHARA </a:t>
            </a:r>
            <a:r>
              <a:rPr lang="fr-BE" sz="2400" dirty="0" err="1" smtClean="0"/>
              <a:t>foutloos</a:t>
            </a:r>
            <a:r>
              <a:rPr lang="fr-BE" sz="2400" dirty="0" smtClean="0"/>
              <a:t> 15 </a:t>
            </a:r>
            <a:r>
              <a:rPr lang="fr-BE" sz="2400" dirty="0" err="1" smtClean="0"/>
              <a:t>eerste</a:t>
            </a:r>
            <a:r>
              <a:rPr lang="fr-BE" sz="2400" dirty="0" smtClean="0"/>
              <a:t> van de 24 </a:t>
            </a:r>
            <a:r>
              <a:rPr lang="fr-BE" sz="2400" dirty="0" err="1" smtClean="0"/>
              <a:t>versie</a:t>
            </a:r>
            <a:r>
              <a:rPr lang="fr-BE" sz="2400" dirty="0" smtClean="0"/>
              <a:t>      </a:t>
            </a:r>
          </a:p>
          <a:p>
            <a:endParaRPr lang="fr-BE" sz="2400" dirty="0"/>
          </a:p>
          <a:p>
            <a:r>
              <a:rPr lang="fr-BE" sz="2400" dirty="0" smtClean="0"/>
              <a:t> 	 ANOMALSOSCOOP : </a:t>
            </a:r>
            <a:r>
              <a:rPr lang="fr-BE" sz="2400" dirty="0" err="1" smtClean="0">
                <a:solidFill>
                  <a:srgbClr val="FF0000"/>
                </a:solidFill>
              </a:rPr>
              <a:t>trichromaat</a:t>
            </a:r>
            <a:r>
              <a:rPr lang="fr-BE" sz="2400" dirty="0" smtClean="0">
                <a:solidFill>
                  <a:srgbClr val="FF0000"/>
                </a:solidFill>
              </a:rPr>
              <a:t> </a:t>
            </a:r>
          </a:p>
          <a:p>
            <a:r>
              <a:rPr lang="fr-BE" sz="2400" dirty="0"/>
              <a:t>	</a:t>
            </a:r>
            <a:r>
              <a:rPr lang="fr-BE" sz="2400" dirty="0" smtClean="0"/>
              <a:t>			</a:t>
            </a:r>
            <a:r>
              <a:rPr lang="fr-BE" sz="2400" dirty="0" err="1" smtClean="0"/>
              <a:t>colour</a:t>
            </a:r>
            <a:r>
              <a:rPr lang="fr-BE" sz="2400" dirty="0" smtClean="0"/>
              <a:t> match range &lt; of 4 </a:t>
            </a:r>
            <a:r>
              <a:rPr lang="fr-BE" sz="2400" dirty="0" err="1" smtClean="0"/>
              <a:t>schaalE</a:t>
            </a:r>
            <a:endParaRPr lang="fr-BE" sz="2400" dirty="0" smtClean="0"/>
          </a:p>
          <a:p>
            <a:endParaRPr lang="fr-BE" sz="2400" dirty="0"/>
          </a:p>
          <a:p>
            <a:r>
              <a:rPr lang="fr-BE" sz="2400" dirty="0" smtClean="0"/>
              <a:t>	LANTAARNTESTEN (</a:t>
            </a:r>
            <a:r>
              <a:rPr lang="fr-BE" sz="2400" dirty="0" err="1" smtClean="0"/>
              <a:t>Spectrolux</a:t>
            </a:r>
            <a:r>
              <a:rPr lang="fr-BE" sz="2400" dirty="0" smtClean="0"/>
              <a:t>, </a:t>
            </a:r>
            <a:r>
              <a:rPr lang="fr-BE" sz="2400" dirty="0" err="1" smtClean="0"/>
              <a:t>Beyne</a:t>
            </a:r>
            <a:r>
              <a:rPr lang="fr-BE" sz="2400" dirty="0" smtClean="0"/>
              <a:t>, Holmes </a:t>
            </a:r>
            <a:r>
              <a:rPr lang="fr-BE" sz="2400" dirty="0" err="1" smtClean="0"/>
              <a:t>Whright</a:t>
            </a:r>
            <a:r>
              <a:rPr lang="fr-BE" sz="2400" dirty="0" smtClean="0"/>
              <a:t>)</a:t>
            </a:r>
          </a:p>
          <a:p>
            <a:r>
              <a:rPr lang="fr-BE" sz="2400" dirty="0"/>
              <a:t>	</a:t>
            </a:r>
            <a:r>
              <a:rPr lang="fr-BE" sz="2400" dirty="0" smtClean="0"/>
              <a:t>		</a:t>
            </a:r>
            <a:r>
              <a:rPr lang="fr-BE" sz="2400" dirty="0" err="1" smtClean="0"/>
              <a:t>foutloos</a:t>
            </a:r>
            <a:r>
              <a:rPr lang="fr-BE" sz="2400" dirty="0" smtClean="0"/>
              <a:t> </a:t>
            </a:r>
            <a:r>
              <a:rPr lang="fr-BE" sz="2400" dirty="0" err="1" smtClean="0"/>
              <a:t>afleggen</a:t>
            </a:r>
            <a:endParaRPr lang="fr-BE" sz="2400" dirty="0" smtClean="0"/>
          </a:p>
          <a:p>
            <a:r>
              <a:rPr lang="fr-BE" sz="2400" dirty="0"/>
              <a:t>	</a:t>
            </a:r>
            <a:r>
              <a:rPr lang="fr-BE" sz="2400" dirty="0" smtClean="0"/>
              <a:t> </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57718"/>
            <a:ext cx="3333750" cy="2152650"/>
          </a:xfrm>
          <a:prstGeom prst="rect">
            <a:avLst/>
          </a:prstGeom>
        </p:spPr>
      </p:pic>
    </p:spTree>
    <p:extLst>
      <p:ext uri="{BB962C8B-B14F-4D97-AF65-F5344CB8AC3E}">
        <p14:creationId xmlns:p14="http://schemas.microsoft.com/office/powerpoint/2010/main" val="2876262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512" y="4454112"/>
            <a:ext cx="2928473" cy="646331"/>
          </a:xfrm>
          <a:prstGeom prst="rect">
            <a:avLst/>
          </a:prstGeom>
          <a:noFill/>
        </p:spPr>
        <p:txBody>
          <a:bodyPr wrap="square" rtlCol="0">
            <a:spAutoFit/>
          </a:bodyPr>
          <a:lstStyle/>
          <a:p>
            <a:r>
              <a:rPr lang="nl-BE" sz="3600" dirty="0" smtClean="0">
                <a:solidFill>
                  <a:srgbClr val="FF0000"/>
                </a:solidFill>
              </a:rPr>
              <a:t> </a:t>
            </a:r>
            <a:r>
              <a:rPr lang="nl-BE" dirty="0" smtClean="0">
                <a:solidFill>
                  <a:srgbClr val="FF0000"/>
                </a:solidFill>
              </a:rPr>
              <a:t>BPL     LUCHTBALLON</a:t>
            </a:r>
            <a:endParaRPr lang="nl-BE" dirty="0">
              <a:solidFill>
                <a:srgbClr val="FF0000"/>
              </a:solidFill>
            </a:endParaRPr>
          </a:p>
        </p:txBody>
      </p:sp>
      <p:sp>
        <p:nvSpPr>
          <p:cNvPr id="3" name="Tekstvak 2"/>
          <p:cNvSpPr txBox="1"/>
          <p:nvPr/>
        </p:nvSpPr>
        <p:spPr>
          <a:xfrm>
            <a:off x="323528" y="260648"/>
            <a:ext cx="2004075" cy="1107996"/>
          </a:xfrm>
          <a:prstGeom prst="rect">
            <a:avLst/>
          </a:prstGeom>
          <a:noFill/>
        </p:spPr>
        <p:txBody>
          <a:bodyPr wrap="none" rtlCol="0">
            <a:spAutoFit/>
          </a:bodyPr>
          <a:lstStyle/>
          <a:p>
            <a:r>
              <a:rPr lang="nl-BE" sz="6600" dirty="0" smtClean="0"/>
              <a:t>LAPL</a:t>
            </a:r>
            <a:endParaRPr lang="nl-BE" sz="66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94609"/>
            <a:ext cx="4098032" cy="3073524"/>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795" y="3573016"/>
            <a:ext cx="5791200" cy="2997200"/>
          </a:xfrm>
          <a:prstGeom prst="rect">
            <a:avLst/>
          </a:prstGeom>
        </p:spPr>
      </p:pic>
      <p:sp>
        <p:nvSpPr>
          <p:cNvPr id="7" name="Tekstvak 6"/>
          <p:cNvSpPr txBox="1"/>
          <p:nvPr/>
        </p:nvSpPr>
        <p:spPr>
          <a:xfrm>
            <a:off x="3563888" y="6093296"/>
            <a:ext cx="2448272" cy="369332"/>
          </a:xfrm>
          <a:prstGeom prst="rect">
            <a:avLst/>
          </a:prstGeom>
          <a:noFill/>
        </p:spPr>
        <p:txBody>
          <a:bodyPr wrap="square" rtlCol="0">
            <a:spAutoFit/>
          </a:bodyPr>
          <a:lstStyle/>
          <a:p>
            <a:r>
              <a:rPr lang="nl-BE" dirty="0" smtClean="0"/>
              <a:t>PPL PRIVEPILOOT</a:t>
            </a:r>
            <a:endParaRPr lang="nl-BE" dirty="0"/>
          </a:p>
        </p:txBody>
      </p:sp>
      <p:sp>
        <p:nvSpPr>
          <p:cNvPr id="8" name="Tekstvak 7"/>
          <p:cNvSpPr txBox="1"/>
          <p:nvPr/>
        </p:nvSpPr>
        <p:spPr>
          <a:xfrm>
            <a:off x="4820922" y="2961013"/>
            <a:ext cx="3096344" cy="369332"/>
          </a:xfrm>
          <a:prstGeom prst="rect">
            <a:avLst/>
          </a:prstGeom>
          <a:noFill/>
        </p:spPr>
        <p:txBody>
          <a:bodyPr wrap="square" rtlCol="0">
            <a:spAutoFit/>
          </a:bodyPr>
          <a:lstStyle/>
          <a:p>
            <a:r>
              <a:rPr lang="nl-BE" dirty="0" smtClean="0">
                <a:solidFill>
                  <a:schemeClr val="bg1"/>
                </a:solidFill>
              </a:rPr>
              <a:t>SPL ZWEEFPILOOT</a:t>
            </a:r>
            <a:endParaRPr lang="nl-BE" dirty="0">
              <a:solidFill>
                <a:schemeClr val="bg1"/>
              </a:solidFill>
            </a:endParaRPr>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55" y="1368644"/>
            <a:ext cx="3404096" cy="2996460"/>
          </a:xfrm>
          <a:prstGeom prst="rect">
            <a:avLst/>
          </a:prstGeom>
        </p:spPr>
      </p:pic>
    </p:spTree>
    <p:extLst>
      <p:ext uri="{BB962C8B-B14F-4D97-AF65-F5344CB8AC3E}">
        <p14:creationId xmlns:p14="http://schemas.microsoft.com/office/powerpoint/2010/main" val="1501743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195736" y="620688"/>
            <a:ext cx="4680520" cy="1107996"/>
          </a:xfrm>
          <a:prstGeom prst="rect">
            <a:avLst/>
          </a:prstGeom>
          <a:noFill/>
        </p:spPr>
        <p:txBody>
          <a:bodyPr wrap="square" rtlCol="0">
            <a:spAutoFit/>
          </a:bodyPr>
          <a:lstStyle/>
          <a:p>
            <a:r>
              <a:rPr lang="nl-BE" sz="6600" dirty="0" smtClean="0"/>
              <a:t>	LAPL</a:t>
            </a:r>
          </a:p>
        </p:txBody>
      </p:sp>
      <p:sp>
        <p:nvSpPr>
          <p:cNvPr id="3" name="Tekstvak 2"/>
          <p:cNvSpPr txBox="1"/>
          <p:nvPr/>
        </p:nvSpPr>
        <p:spPr>
          <a:xfrm>
            <a:off x="251520" y="1628800"/>
            <a:ext cx="5400600" cy="2769989"/>
          </a:xfrm>
          <a:prstGeom prst="rect">
            <a:avLst/>
          </a:prstGeom>
          <a:noFill/>
        </p:spPr>
        <p:txBody>
          <a:bodyPr wrap="square" rtlCol="0">
            <a:spAutoFit/>
          </a:bodyPr>
          <a:lstStyle/>
          <a:p>
            <a:r>
              <a:rPr lang="nl-BE" sz="2400" dirty="0" smtClean="0"/>
              <a:t>OOGONDERZOEK</a:t>
            </a:r>
          </a:p>
          <a:p>
            <a:endParaRPr lang="nl-BE" sz="2400" dirty="0"/>
          </a:p>
          <a:p>
            <a:r>
              <a:rPr lang="nl-BE" sz="2400" dirty="0" smtClean="0"/>
              <a:t>	GEZICHTSSCHERPTE </a:t>
            </a:r>
          </a:p>
          <a:p>
            <a:r>
              <a:rPr lang="nl-BE" sz="2400" dirty="0"/>
              <a:t>	</a:t>
            </a:r>
            <a:r>
              <a:rPr lang="nl-BE" sz="2400" dirty="0" smtClean="0"/>
              <a:t> 	</a:t>
            </a:r>
            <a:r>
              <a:rPr lang="nl-BE" dirty="0" smtClean="0"/>
              <a:t>VER </a:t>
            </a:r>
          </a:p>
          <a:p>
            <a:r>
              <a:rPr lang="nl-BE" dirty="0"/>
              <a:t>	</a:t>
            </a:r>
            <a:r>
              <a:rPr lang="nl-BE" dirty="0" smtClean="0"/>
              <a:t>	INTERMEDIAIR</a:t>
            </a:r>
          </a:p>
          <a:p>
            <a:r>
              <a:rPr lang="nl-BE" dirty="0"/>
              <a:t>	</a:t>
            </a:r>
            <a:r>
              <a:rPr lang="nl-BE" dirty="0" smtClean="0"/>
              <a:t>	DICHT </a:t>
            </a:r>
          </a:p>
          <a:p>
            <a:endParaRPr lang="nl-BE" dirty="0"/>
          </a:p>
          <a:p>
            <a:r>
              <a:rPr lang="nl-BE" dirty="0" smtClean="0"/>
              <a:t>	</a:t>
            </a:r>
            <a:r>
              <a:rPr lang="nl-BE" sz="2400" dirty="0" smtClean="0"/>
              <a:t>GEZICHTSVELD</a:t>
            </a:r>
            <a:endParaRPr lang="nl-BE"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505325"/>
            <a:ext cx="3333750" cy="21526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716748"/>
            <a:ext cx="3048000" cy="20238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072" y="3429000"/>
            <a:ext cx="4242048" cy="2828032"/>
          </a:xfrm>
          <a:prstGeom prst="rect">
            <a:avLst/>
          </a:prstGeom>
        </p:spPr>
      </p:pic>
    </p:spTree>
    <p:extLst>
      <p:ext uri="{BB962C8B-B14F-4D97-AF65-F5344CB8AC3E}">
        <p14:creationId xmlns:p14="http://schemas.microsoft.com/office/powerpoint/2010/main" val="3344781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1396536" cy="769441"/>
          </a:xfrm>
          <a:prstGeom prst="rect">
            <a:avLst/>
          </a:prstGeom>
          <a:noFill/>
        </p:spPr>
        <p:txBody>
          <a:bodyPr wrap="none" rtlCol="0">
            <a:spAutoFit/>
          </a:bodyPr>
          <a:lstStyle/>
          <a:p>
            <a:r>
              <a:rPr lang="fr-BE" sz="4400" dirty="0" smtClean="0"/>
              <a:t>LAPL</a:t>
            </a:r>
            <a:endParaRPr lang="en-US" sz="4400" dirty="0"/>
          </a:p>
        </p:txBody>
      </p:sp>
      <p:sp>
        <p:nvSpPr>
          <p:cNvPr id="3" name="TextBox 2"/>
          <p:cNvSpPr txBox="1"/>
          <p:nvPr/>
        </p:nvSpPr>
        <p:spPr>
          <a:xfrm>
            <a:off x="1187623" y="1221316"/>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467544" y="1988840"/>
            <a:ext cx="8460432" cy="3785652"/>
          </a:xfrm>
          <a:prstGeom prst="rect">
            <a:avLst/>
          </a:prstGeom>
          <a:noFill/>
        </p:spPr>
        <p:txBody>
          <a:bodyPr wrap="square" rtlCol="0">
            <a:spAutoFit/>
          </a:bodyPr>
          <a:lstStyle/>
          <a:p>
            <a:r>
              <a:rPr lang="fr-BE" sz="2400" dirty="0" smtClean="0"/>
              <a:t> GEZICHTSSCHERPTE VOOR VER</a:t>
            </a:r>
          </a:p>
          <a:p>
            <a:r>
              <a:rPr lang="fr-BE" sz="2400" dirty="0"/>
              <a:t>	</a:t>
            </a:r>
            <a:r>
              <a:rPr lang="fr-BE" sz="1600" dirty="0" smtClean="0"/>
              <a:t>MET OF ZONDER OPTISCHE CORRECTIE</a:t>
            </a:r>
          </a:p>
          <a:p>
            <a:r>
              <a:rPr lang="fr-BE" sz="2400" dirty="0"/>
              <a:t>	</a:t>
            </a:r>
            <a:r>
              <a:rPr lang="fr-BE" sz="2400" dirty="0" smtClean="0"/>
              <a:t>	5/10 AAN ELK OOG</a:t>
            </a:r>
          </a:p>
          <a:p>
            <a:r>
              <a:rPr lang="fr-BE" sz="2400" dirty="0"/>
              <a:t>	</a:t>
            </a:r>
            <a:r>
              <a:rPr lang="fr-BE" sz="2400" dirty="0" smtClean="0"/>
              <a:t>	</a:t>
            </a:r>
            <a:r>
              <a:rPr lang="fr-BE" sz="2400" dirty="0" smtClean="0">
                <a:solidFill>
                  <a:srgbClr val="FF0000"/>
                </a:solidFill>
              </a:rPr>
              <a:t>7/10 MET BEIDE OGEN SAMEN</a:t>
            </a:r>
          </a:p>
          <a:p>
            <a:endParaRPr lang="fr-BE" sz="2400" dirty="0"/>
          </a:p>
          <a:p>
            <a:r>
              <a:rPr lang="fr-BE" sz="2400" dirty="0" smtClean="0"/>
              <a:t>GEZICHTSSCHERPTE VOOR NABIJ</a:t>
            </a:r>
          </a:p>
          <a:p>
            <a:endParaRPr lang="fr-BE" sz="2400" dirty="0"/>
          </a:p>
          <a:p>
            <a:r>
              <a:rPr lang="fr-BE" sz="2400" dirty="0" smtClean="0"/>
              <a:t>	100 CM                 N14</a:t>
            </a:r>
          </a:p>
          <a:p>
            <a:endParaRPr lang="fr-BE" sz="2400" dirty="0"/>
          </a:p>
          <a:p>
            <a:r>
              <a:rPr lang="fr-BE" sz="2400" dirty="0" smtClean="0"/>
              <a:t>	30-50 CM	      N5</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8533" y="335386"/>
            <a:ext cx="3053902" cy="20279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031" y="3789040"/>
            <a:ext cx="3883578" cy="2592288"/>
          </a:xfrm>
          <a:prstGeom prst="rect">
            <a:avLst/>
          </a:prstGeom>
        </p:spPr>
      </p:pic>
    </p:spTree>
    <p:extLst>
      <p:ext uri="{BB962C8B-B14F-4D97-AF65-F5344CB8AC3E}">
        <p14:creationId xmlns:p14="http://schemas.microsoft.com/office/powerpoint/2010/main" val="1130288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692696"/>
            <a:ext cx="1512168" cy="769441"/>
          </a:xfrm>
          <a:prstGeom prst="rect">
            <a:avLst/>
          </a:prstGeom>
          <a:noFill/>
        </p:spPr>
        <p:txBody>
          <a:bodyPr wrap="square" rtlCol="0">
            <a:spAutoFit/>
          </a:bodyPr>
          <a:lstStyle/>
          <a:p>
            <a:r>
              <a:rPr lang="fr-BE" sz="4400" dirty="0" smtClean="0"/>
              <a:t>LAPL</a:t>
            </a:r>
            <a:endParaRPr lang="en-US" sz="4400" dirty="0"/>
          </a:p>
        </p:txBody>
      </p:sp>
      <p:sp>
        <p:nvSpPr>
          <p:cNvPr id="3" name="TextBox 2"/>
          <p:cNvSpPr txBox="1"/>
          <p:nvPr/>
        </p:nvSpPr>
        <p:spPr>
          <a:xfrm>
            <a:off x="2411760" y="1988840"/>
            <a:ext cx="4320480" cy="954107"/>
          </a:xfrm>
          <a:prstGeom prst="rect">
            <a:avLst/>
          </a:prstGeom>
          <a:noFill/>
        </p:spPr>
        <p:txBody>
          <a:bodyPr wrap="square" rtlCol="0">
            <a:spAutoFit/>
          </a:bodyPr>
          <a:lstStyle/>
          <a:p>
            <a:r>
              <a:rPr lang="fr-BE" sz="2800" b="1" dirty="0" smtClean="0"/>
              <a:t>REFRACTIEAFWIJKINGEN</a:t>
            </a:r>
          </a:p>
          <a:p>
            <a:r>
              <a:rPr lang="fr-BE" sz="2800" b="1" dirty="0"/>
              <a:t> </a:t>
            </a:r>
            <a:r>
              <a:rPr lang="fr-BE" sz="2800" b="1" dirty="0" smtClean="0"/>
              <a:t>           GEEN LIMIETEN</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942947"/>
            <a:ext cx="3026053" cy="3733146"/>
          </a:xfrm>
          <a:prstGeom prst="rect">
            <a:avLst/>
          </a:prstGeom>
        </p:spPr>
      </p:pic>
    </p:spTree>
    <p:extLst>
      <p:ext uri="{BB962C8B-B14F-4D97-AF65-F5344CB8AC3E}">
        <p14:creationId xmlns:p14="http://schemas.microsoft.com/office/powerpoint/2010/main" val="2961885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1175322" cy="646331"/>
          </a:xfrm>
          <a:prstGeom prst="rect">
            <a:avLst/>
          </a:prstGeom>
          <a:noFill/>
        </p:spPr>
        <p:txBody>
          <a:bodyPr wrap="none" rtlCol="0">
            <a:spAutoFit/>
          </a:bodyPr>
          <a:lstStyle/>
          <a:p>
            <a:r>
              <a:rPr lang="fr-BE" sz="3600" dirty="0" smtClean="0"/>
              <a:t>LAPL</a:t>
            </a:r>
            <a:endParaRPr lang="en-US" sz="3600" dirty="0"/>
          </a:p>
        </p:txBody>
      </p:sp>
      <p:sp>
        <p:nvSpPr>
          <p:cNvPr id="3" name="TextBox 2"/>
          <p:cNvSpPr txBox="1"/>
          <p:nvPr/>
        </p:nvSpPr>
        <p:spPr>
          <a:xfrm>
            <a:off x="1187623" y="1164711"/>
            <a:ext cx="3309752" cy="369332"/>
          </a:xfrm>
          <a:prstGeom prst="rect">
            <a:avLst/>
          </a:prstGeom>
          <a:noFill/>
        </p:spPr>
        <p:txBody>
          <a:bodyPr wrap="none" rtlCol="0">
            <a:spAutoFit/>
          </a:bodyPr>
          <a:lstStyle/>
          <a:p>
            <a:r>
              <a:rPr lang="fr-BE" dirty="0" smtClean="0"/>
              <a:t> OFTALMOLOGISCHE CRITERIA</a:t>
            </a:r>
            <a:endParaRPr lang="en-US" dirty="0"/>
          </a:p>
        </p:txBody>
      </p:sp>
      <p:sp>
        <p:nvSpPr>
          <p:cNvPr id="4" name="TextBox 3"/>
          <p:cNvSpPr txBox="1"/>
          <p:nvPr/>
        </p:nvSpPr>
        <p:spPr>
          <a:xfrm>
            <a:off x="267159" y="1700808"/>
            <a:ext cx="8460432" cy="4062651"/>
          </a:xfrm>
          <a:prstGeom prst="rect">
            <a:avLst/>
          </a:prstGeom>
          <a:noFill/>
        </p:spPr>
        <p:txBody>
          <a:bodyPr wrap="square" rtlCol="0">
            <a:spAutoFit/>
          </a:bodyPr>
          <a:lstStyle/>
          <a:p>
            <a:r>
              <a:rPr lang="fr-BE" sz="2400" dirty="0" smtClean="0"/>
              <a:t>  SUBSTANDAARD GEZICHTSVERMOGEN</a:t>
            </a:r>
          </a:p>
          <a:p>
            <a:endParaRPr lang="fr-BE" sz="2400" dirty="0"/>
          </a:p>
          <a:p>
            <a:r>
              <a:rPr lang="fr-BE" sz="2400" dirty="0" smtClean="0"/>
              <a:t> </a:t>
            </a:r>
            <a:r>
              <a:rPr lang="fr-BE" sz="2400" dirty="0"/>
              <a:t>	</a:t>
            </a:r>
            <a:r>
              <a:rPr lang="fr-BE" sz="2400" dirty="0" smtClean="0"/>
              <a:t>SUBSTANDAARD VOOR EEN OOG</a:t>
            </a:r>
          </a:p>
          <a:p>
            <a:r>
              <a:rPr lang="fr-BE" sz="2400" dirty="0"/>
              <a:t>	</a:t>
            </a:r>
            <a:r>
              <a:rPr lang="fr-BE" sz="2400" dirty="0" smtClean="0"/>
              <a:t> 	ANDERE OOG </a:t>
            </a:r>
          </a:p>
          <a:p>
            <a:r>
              <a:rPr lang="fr-BE" sz="2400" dirty="0"/>
              <a:t>	</a:t>
            </a:r>
            <a:r>
              <a:rPr lang="fr-BE" sz="2400" dirty="0" smtClean="0"/>
              <a:t>		10/10</a:t>
            </a:r>
            <a:r>
              <a:rPr lang="fr-BE" dirty="0" smtClean="0"/>
              <a:t> MET OF ZONDER CORRECTIE</a:t>
            </a:r>
          </a:p>
          <a:p>
            <a:r>
              <a:rPr lang="fr-BE" dirty="0"/>
              <a:t>	</a:t>
            </a:r>
            <a:r>
              <a:rPr lang="fr-BE" dirty="0" smtClean="0"/>
              <a:t>		MIN 7/10 NA OFTALMOLOGISCHE EVALUATIE</a:t>
            </a:r>
          </a:p>
          <a:p>
            <a:r>
              <a:rPr lang="fr-BE" sz="2400" dirty="0"/>
              <a:t>	</a:t>
            </a:r>
            <a:r>
              <a:rPr lang="fr-BE" sz="2400" dirty="0" smtClean="0"/>
              <a:t>				 </a:t>
            </a:r>
          </a:p>
          <a:p>
            <a:endParaRPr lang="fr-BE" sz="2400" dirty="0"/>
          </a:p>
          <a:p>
            <a:r>
              <a:rPr lang="fr-BE" sz="2400" dirty="0" smtClean="0"/>
              <a:t>	 </a:t>
            </a:r>
          </a:p>
          <a:p>
            <a:endParaRPr lang="fr-BE" sz="2400" dirty="0"/>
          </a:p>
          <a:p>
            <a:r>
              <a:rPr lang="fr-BE" sz="2400" dirty="0" smtClean="0"/>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933056"/>
            <a:ext cx="3810000" cy="2895159"/>
          </a:xfrm>
          <a:prstGeom prst="rect">
            <a:avLst/>
          </a:prstGeom>
        </p:spPr>
      </p:pic>
    </p:spTree>
    <p:extLst>
      <p:ext uri="{BB962C8B-B14F-4D97-AF65-F5344CB8AC3E}">
        <p14:creationId xmlns:p14="http://schemas.microsoft.com/office/powerpoint/2010/main" val="2987346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9525" y="579936"/>
            <a:ext cx="1396536" cy="769441"/>
          </a:xfrm>
          <a:prstGeom prst="rect">
            <a:avLst/>
          </a:prstGeom>
          <a:noFill/>
        </p:spPr>
        <p:txBody>
          <a:bodyPr wrap="none" rtlCol="0">
            <a:spAutoFit/>
          </a:bodyPr>
          <a:lstStyle/>
          <a:p>
            <a:r>
              <a:rPr lang="fr-BE" sz="4400" dirty="0" smtClean="0"/>
              <a:t>LAPL</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24104" y="1988840"/>
            <a:ext cx="6249057" cy="3416320"/>
          </a:xfrm>
          <a:prstGeom prst="rect">
            <a:avLst/>
          </a:prstGeom>
          <a:noFill/>
        </p:spPr>
        <p:txBody>
          <a:bodyPr wrap="square" rtlCol="0">
            <a:spAutoFit/>
          </a:bodyPr>
          <a:lstStyle/>
          <a:p>
            <a:r>
              <a:rPr lang="fr-BE" sz="2400" dirty="0" smtClean="0"/>
              <a:t>  SUBSTANDAARD GEZICHTSVERMOGEN</a:t>
            </a:r>
          </a:p>
          <a:p>
            <a:endParaRPr lang="fr-BE" sz="2400" dirty="0"/>
          </a:p>
          <a:p>
            <a:r>
              <a:rPr lang="fr-BE" sz="2400" dirty="0" smtClean="0"/>
              <a:t> GEZICHTSVELDDEFECT IN EEN OOG</a:t>
            </a:r>
          </a:p>
          <a:p>
            <a:endParaRPr lang="fr-BE" sz="2400" dirty="0"/>
          </a:p>
          <a:p>
            <a:r>
              <a:rPr lang="fr-BE" sz="2400" dirty="0" smtClean="0"/>
              <a:t>binoculaire </a:t>
            </a:r>
            <a:r>
              <a:rPr lang="fr-BE" sz="2400" dirty="0" err="1" smtClean="0"/>
              <a:t>gezichtsveld</a:t>
            </a:r>
            <a:r>
              <a:rPr lang="fr-BE" sz="2400" dirty="0" smtClean="0"/>
              <a:t> </a:t>
            </a:r>
            <a:r>
              <a:rPr lang="fr-BE" sz="2400" dirty="0" err="1" smtClean="0"/>
              <a:t>normaal</a:t>
            </a:r>
            <a:endParaRPr lang="fr-BE" sz="2400" dirty="0" smtClean="0"/>
          </a:p>
          <a:p>
            <a:endParaRPr lang="fr-BE" sz="2400" dirty="0"/>
          </a:p>
          <a:p>
            <a:r>
              <a:rPr lang="fr-BE" sz="2400" dirty="0" smtClean="0"/>
              <a:t>				of</a:t>
            </a:r>
          </a:p>
          <a:p>
            <a:endParaRPr lang="fr-BE" sz="2400" dirty="0"/>
          </a:p>
          <a:p>
            <a:r>
              <a:rPr lang="fr-BE" sz="2400" dirty="0" smtClean="0"/>
              <a:t>	</a:t>
            </a:r>
            <a:r>
              <a:rPr lang="fr-BE" sz="2400" dirty="0" err="1" smtClean="0"/>
              <a:t>monoculair</a:t>
            </a:r>
            <a:r>
              <a:rPr lang="fr-BE" sz="2400" dirty="0" smtClean="0"/>
              <a:t> </a:t>
            </a:r>
            <a:r>
              <a:rPr lang="fr-BE" sz="2400" dirty="0" err="1" smtClean="0"/>
              <a:t>gezichtsveld</a:t>
            </a:r>
            <a:r>
              <a:rPr lang="fr-BE" sz="2400" dirty="0" smtClean="0"/>
              <a:t> </a:t>
            </a:r>
            <a:r>
              <a:rPr lang="fr-BE" sz="2400" dirty="0" err="1" smtClean="0"/>
              <a:t>normaal</a:t>
            </a:r>
            <a:endParaRPr lang="fr-BE"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237" y="1772816"/>
            <a:ext cx="3777763" cy="4933645"/>
          </a:xfrm>
          <a:prstGeom prst="rect">
            <a:avLst/>
          </a:prstGeom>
        </p:spPr>
      </p:pic>
    </p:spTree>
    <p:extLst>
      <p:ext uri="{BB962C8B-B14F-4D97-AF65-F5344CB8AC3E}">
        <p14:creationId xmlns:p14="http://schemas.microsoft.com/office/powerpoint/2010/main" val="1696864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1396536" cy="769441"/>
          </a:xfrm>
          <a:prstGeom prst="rect">
            <a:avLst/>
          </a:prstGeom>
          <a:noFill/>
        </p:spPr>
        <p:txBody>
          <a:bodyPr wrap="none" rtlCol="0">
            <a:spAutoFit/>
          </a:bodyPr>
          <a:lstStyle/>
          <a:p>
            <a:r>
              <a:rPr lang="fr-BE" sz="4400" dirty="0" smtClean="0"/>
              <a:t>LAPL</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1173631" y="1164711"/>
            <a:ext cx="6033033" cy="461665"/>
          </a:xfrm>
          <a:prstGeom prst="rect">
            <a:avLst/>
          </a:prstGeom>
          <a:noFill/>
        </p:spPr>
        <p:txBody>
          <a:bodyPr wrap="square" rtlCol="0">
            <a:spAutoFit/>
          </a:bodyPr>
          <a:lstStyle/>
          <a:p>
            <a:r>
              <a:rPr lang="fr-BE" sz="2400" dirty="0" smtClean="0"/>
              <a:t>   BINOCULAIR  EN STEREOSCOPISCH ZICHT</a:t>
            </a:r>
            <a:endParaRPr lang="fr-BE"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3" y="2924944"/>
            <a:ext cx="5040559" cy="3244184"/>
          </a:xfrm>
          <a:prstGeom prst="rect">
            <a:avLst/>
          </a:prstGeom>
        </p:spPr>
      </p:pic>
      <p:sp>
        <p:nvSpPr>
          <p:cNvPr id="6" name="TextBox 5"/>
          <p:cNvSpPr txBox="1"/>
          <p:nvPr/>
        </p:nvSpPr>
        <p:spPr>
          <a:xfrm>
            <a:off x="7956376" y="1174105"/>
            <a:ext cx="619080" cy="1569660"/>
          </a:xfrm>
          <a:prstGeom prst="rect">
            <a:avLst/>
          </a:prstGeom>
          <a:noFill/>
        </p:spPr>
        <p:txBody>
          <a:bodyPr wrap="none" rtlCol="0">
            <a:spAutoFit/>
          </a:bodyPr>
          <a:lstStyle/>
          <a:p>
            <a:r>
              <a:rPr lang="fr-BE" sz="9600" b="1" dirty="0" smtClean="0">
                <a:solidFill>
                  <a:srgbClr val="FF0000"/>
                </a:solidFill>
              </a:rPr>
              <a:t>?</a:t>
            </a:r>
            <a:endParaRPr lang="en-US" sz="9600" b="1" dirty="0">
              <a:solidFill>
                <a:srgbClr val="FF0000"/>
              </a:solidFill>
            </a:endParaRPr>
          </a:p>
        </p:txBody>
      </p:sp>
      <p:sp>
        <p:nvSpPr>
          <p:cNvPr id="7" name="TextBox 6"/>
          <p:cNvSpPr txBox="1"/>
          <p:nvPr/>
        </p:nvSpPr>
        <p:spPr>
          <a:xfrm>
            <a:off x="6897444" y="3789040"/>
            <a:ext cx="2117864" cy="923330"/>
          </a:xfrm>
          <a:prstGeom prst="rect">
            <a:avLst/>
          </a:prstGeom>
          <a:noFill/>
        </p:spPr>
        <p:txBody>
          <a:bodyPr wrap="square" rtlCol="0">
            <a:spAutoFit/>
          </a:bodyPr>
          <a:lstStyle/>
          <a:p>
            <a:r>
              <a:rPr lang="fr-BE" dirty="0" err="1" smtClean="0"/>
              <a:t>Formatievlucht</a:t>
            </a:r>
            <a:endParaRPr lang="fr-BE" dirty="0" smtClean="0"/>
          </a:p>
          <a:p>
            <a:r>
              <a:rPr lang="fr-BE" dirty="0" smtClean="0"/>
              <a:t>Acrobatie</a:t>
            </a:r>
          </a:p>
          <a:p>
            <a:r>
              <a:rPr lang="fr-BE" dirty="0" smtClean="0"/>
              <a:t>landing</a:t>
            </a:r>
            <a:endParaRPr lang="en-US" dirty="0"/>
          </a:p>
        </p:txBody>
      </p:sp>
      <p:sp>
        <p:nvSpPr>
          <p:cNvPr id="8" name="Oval 7"/>
          <p:cNvSpPr/>
          <p:nvPr/>
        </p:nvSpPr>
        <p:spPr>
          <a:xfrm>
            <a:off x="6732240" y="3284984"/>
            <a:ext cx="2216924" cy="22322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vak 8"/>
          <p:cNvSpPr txBox="1"/>
          <p:nvPr/>
        </p:nvSpPr>
        <p:spPr>
          <a:xfrm>
            <a:off x="1979712" y="1958935"/>
            <a:ext cx="5544616" cy="646331"/>
          </a:xfrm>
          <a:prstGeom prst="rect">
            <a:avLst/>
          </a:prstGeom>
          <a:noFill/>
        </p:spPr>
        <p:txBody>
          <a:bodyPr wrap="square" rtlCol="0">
            <a:spAutoFit/>
          </a:bodyPr>
          <a:lstStyle/>
          <a:p>
            <a:r>
              <a:rPr lang="nl-BE" sz="3600" dirty="0" smtClean="0">
                <a:solidFill>
                  <a:srgbClr val="FF0000"/>
                </a:solidFill>
              </a:rPr>
              <a:t>GEEN SPOOR TE VINDEN</a:t>
            </a:r>
            <a:endParaRPr lang="nl-BE" sz="3600" dirty="0">
              <a:solidFill>
                <a:srgbClr val="FF0000"/>
              </a:solidFill>
            </a:endParaRPr>
          </a:p>
        </p:txBody>
      </p:sp>
    </p:spTree>
    <p:extLst>
      <p:ext uri="{BB962C8B-B14F-4D97-AF65-F5344CB8AC3E}">
        <p14:creationId xmlns:p14="http://schemas.microsoft.com/office/powerpoint/2010/main" val="242357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34360"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467544" y="1164408"/>
            <a:ext cx="8460432" cy="5232202"/>
          </a:xfrm>
          <a:prstGeom prst="rect">
            <a:avLst/>
          </a:prstGeom>
          <a:noFill/>
        </p:spPr>
        <p:txBody>
          <a:bodyPr wrap="square" rtlCol="0">
            <a:spAutoFit/>
          </a:bodyPr>
          <a:lstStyle/>
          <a:p>
            <a:r>
              <a:rPr lang="fr-BE" sz="3200" dirty="0" smtClean="0"/>
              <a:t>INITIEEL </a:t>
            </a:r>
          </a:p>
          <a:p>
            <a:r>
              <a:rPr lang="fr-BE" sz="2400" dirty="0" smtClean="0"/>
              <a:t>	In AMC   </a:t>
            </a:r>
          </a:p>
          <a:p>
            <a:endParaRPr lang="fr-BE" dirty="0"/>
          </a:p>
          <a:p>
            <a:r>
              <a:rPr lang="fr-BE" dirty="0" smtClean="0">
                <a:solidFill>
                  <a:srgbClr val="FF0000"/>
                </a:solidFill>
              </a:rPr>
              <a:t>GRONDIG ONDERZOEK</a:t>
            </a:r>
          </a:p>
          <a:p>
            <a:endParaRPr lang="fr-BE" dirty="0" smtClean="0"/>
          </a:p>
          <a:p>
            <a:r>
              <a:rPr lang="fr-BE" dirty="0"/>
              <a:t>	</a:t>
            </a:r>
            <a:r>
              <a:rPr lang="fr-BE" dirty="0" smtClean="0"/>
              <a:t>	ANAMNESE</a:t>
            </a:r>
          </a:p>
          <a:p>
            <a:r>
              <a:rPr lang="fr-BE" dirty="0"/>
              <a:t>	</a:t>
            </a:r>
            <a:r>
              <a:rPr lang="fr-BE" dirty="0" smtClean="0"/>
              <a:t>	GEZICHTSSCHERPTE  VER INTERMEDIAR DICHT</a:t>
            </a:r>
          </a:p>
          <a:p>
            <a:r>
              <a:rPr lang="fr-BE" dirty="0"/>
              <a:t>	</a:t>
            </a:r>
            <a:r>
              <a:rPr lang="fr-BE" dirty="0" smtClean="0"/>
              <a:t>			      ZONDER EN MET OPTISCHE CORRECTIE</a:t>
            </a:r>
          </a:p>
          <a:p>
            <a:r>
              <a:rPr lang="fr-BE" dirty="0"/>
              <a:t>	</a:t>
            </a:r>
            <a:r>
              <a:rPr lang="fr-BE" dirty="0" smtClean="0"/>
              <a:t>	REFRACTIE (</a:t>
            </a:r>
            <a:r>
              <a:rPr lang="fr-BE" dirty="0" err="1" smtClean="0"/>
              <a:t>cycloplegie</a:t>
            </a:r>
            <a:r>
              <a:rPr lang="fr-BE" dirty="0" smtClean="0"/>
              <a:t> indien </a:t>
            </a:r>
            <a:r>
              <a:rPr lang="fr-BE" dirty="0" err="1" smtClean="0"/>
              <a:t>hypermetyroop</a:t>
            </a:r>
            <a:r>
              <a:rPr lang="fr-BE" dirty="0" smtClean="0"/>
              <a:t> &gt;2D en &lt;25 </a:t>
            </a:r>
            <a:r>
              <a:rPr lang="fr-BE" dirty="0" err="1" smtClean="0"/>
              <a:t>jaar</a:t>
            </a:r>
            <a:r>
              <a:rPr lang="fr-BE" dirty="0" smtClean="0"/>
              <a:t>)</a:t>
            </a:r>
          </a:p>
          <a:p>
            <a:r>
              <a:rPr lang="fr-BE" dirty="0"/>
              <a:t>	</a:t>
            </a:r>
            <a:r>
              <a:rPr lang="fr-BE" dirty="0" smtClean="0"/>
              <a:t>	BIOMICROSCOPIE</a:t>
            </a:r>
          </a:p>
          <a:p>
            <a:r>
              <a:rPr lang="fr-BE" dirty="0"/>
              <a:t>	</a:t>
            </a:r>
            <a:r>
              <a:rPr lang="fr-BE" dirty="0" smtClean="0"/>
              <a:t>	FUNDUSCOPIE</a:t>
            </a:r>
          </a:p>
          <a:p>
            <a:r>
              <a:rPr lang="fr-BE" dirty="0"/>
              <a:t>	</a:t>
            </a:r>
            <a:r>
              <a:rPr lang="fr-BE" dirty="0" smtClean="0"/>
              <a:t>	OOGMOTILITEIT</a:t>
            </a:r>
          </a:p>
          <a:p>
            <a:r>
              <a:rPr lang="fr-BE" dirty="0"/>
              <a:t>	</a:t>
            </a:r>
            <a:r>
              <a:rPr lang="fr-BE" dirty="0" smtClean="0"/>
              <a:t>	BINOCULAIR ZICHT</a:t>
            </a:r>
          </a:p>
          <a:p>
            <a:r>
              <a:rPr lang="fr-BE" dirty="0"/>
              <a:t>	</a:t>
            </a:r>
            <a:r>
              <a:rPr lang="fr-BE" dirty="0" smtClean="0"/>
              <a:t>	KLEURENZICHT</a:t>
            </a:r>
          </a:p>
          <a:p>
            <a:r>
              <a:rPr lang="fr-BE" dirty="0"/>
              <a:t>	</a:t>
            </a:r>
            <a:r>
              <a:rPr lang="fr-BE" dirty="0" smtClean="0"/>
              <a:t>	GEZICHTSVELDEN</a:t>
            </a:r>
          </a:p>
          <a:p>
            <a:r>
              <a:rPr lang="fr-BE" dirty="0"/>
              <a:t>	</a:t>
            </a:r>
            <a:r>
              <a:rPr lang="fr-BE" dirty="0" smtClean="0"/>
              <a:t>	OOGDRUK</a:t>
            </a:r>
          </a:p>
          <a:p>
            <a:r>
              <a:rPr lang="fr-BE" dirty="0"/>
              <a:t>	</a:t>
            </a:r>
            <a:r>
              <a:rPr lang="fr-BE" dirty="0" smtClean="0"/>
              <a:t>	</a:t>
            </a:r>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094463"/>
            <a:ext cx="3806748" cy="2537832"/>
          </a:xfrm>
          <a:prstGeom prst="rect">
            <a:avLst/>
          </a:prstGeom>
        </p:spPr>
      </p:pic>
    </p:spTree>
    <p:extLst>
      <p:ext uri="{BB962C8B-B14F-4D97-AF65-F5344CB8AC3E}">
        <p14:creationId xmlns:p14="http://schemas.microsoft.com/office/powerpoint/2010/main" val="3638224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1175322" cy="646331"/>
          </a:xfrm>
          <a:prstGeom prst="rect">
            <a:avLst/>
          </a:prstGeom>
          <a:noFill/>
        </p:spPr>
        <p:txBody>
          <a:bodyPr wrap="none" rtlCol="0">
            <a:spAutoFit/>
          </a:bodyPr>
          <a:lstStyle/>
          <a:p>
            <a:r>
              <a:rPr lang="fr-BE" sz="3600" dirty="0" smtClean="0"/>
              <a:t>LAPL</a:t>
            </a:r>
            <a:endParaRPr lang="en-US" sz="36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179512" y="1534043"/>
            <a:ext cx="8460432" cy="3600986"/>
          </a:xfrm>
          <a:prstGeom prst="rect">
            <a:avLst/>
          </a:prstGeom>
          <a:noFill/>
        </p:spPr>
        <p:txBody>
          <a:bodyPr wrap="square" rtlCol="0">
            <a:spAutoFit/>
          </a:bodyPr>
          <a:lstStyle/>
          <a:p>
            <a:r>
              <a:rPr lang="fr-BE" sz="2400" dirty="0" smtClean="0"/>
              <a:t>   			</a:t>
            </a:r>
            <a:r>
              <a:rPr lang="fr-BE" sz="3600" dirty="0" smtClean="0"/>
              <a:t>KLEURENZICHT</a:t>
            </a:r>
          </a:p>
          <a:p>
            <a:endParaRPr lang="fr-BE" sz="2400" dirty="0"/>
          </a:p>
          <a:p>
            <a:r>
              <a:rPr lang="fr-BE" sz="2400" dirty="0" smtClean="0"/>
              <a:t>VOOR NACHTVLUCHT</a:t>
            </a:r>
          </a:p>
          <a:p>
            <a:endParaRPr lang="fr-BE" sz="2400" dirty="0"/>
          </a:p>
          <a:p>
            <a:r>
              <a:rPr lang="fr-BE" sz="2400" dirty="0" smtClean="0"/>
              <a:t>	</a:t>
            </a:r>
            <a:r>
              <a:rPr lang="fr-BE" sz="2400" dirty="0" smtClean="0">
                <a:solidFill>
                  <a:srgbClr val="FF0000"/>
                </a:solidFill>
              </a:rPr>
              <a:t>9 VAN DE EERSTE 15 PLATEN VAN ISHIHARA (24 </a:t>
            </a:r>
            <a:r>
              <a:rPr lang="fr-BE" sz="2400" dirty="0" err="1" smtClean="0">
                <a:solidFill>
                  <a:srgbClr val="FF0000"/>
                </a:solidFill>
              </a:rPr>
              <a:t>platen</a:t>
            </a:r>
            <a:r>
              <a:rPr lang="fr-BE" sz="2400" dirty="0" smtClean="0">
                <a:solidFill>
                  <a:srgbClr val="FF0000"/>
                </a:solidFill>
              </a:rPr>
              <a:t>)</a:t>
            </a:r>
          </a:p>
          <a:p>
            <a:endParaRPr lang="fr-BE" sz="2400" dirty="0"/>
          </a:p>
          <a:p>
            <a:r>
              <a:rPr lang="fr-BE" sz="2400" dirty="0" smtClean="0"/>
              <a:t>	of</a:t>
            </a:r>
          </a:p>
          <a:p>
            <a:endParaRPr lang="fr-BE" sz="2400" dirty="0"/>
          </a:p>
          <a:p>
            <a:r>
              <a:rPr lang="fr-BE" sz="2400" dirty="0" smtClean="0"/>
              <a:t>	COLOUR SAFE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789040"/>
            <a:ext cx="3671928" cy="2914593"/>
          </a:xfrm>
          <a:prstGeom prst="rect">
            <a:avLst/>
          </a:prstGeom>
        </p:spPr>
      </p:pic>
      <p:sp>
        <p:nvSpPr>
          <p:cNvPr id="6" name="TextBox 5"/>
          <p:cNvSpPr txBox="1"/>
          <p:nvPr/>
        </p:nvSpPr>
        <p:spPr>
          <a:xfrm>
            <a:off x="611559" y="5733256"/>
            <a:ext cx="3467981" cy="923330"/>
          </a:xfrm>
          <a:prstGeom prst="rect">
            <a:avLst/>
          </a:prstGeom>
          <a:noFill/>
        </p:spPr>
        <p:txBody>
          <a:bodyPr wrap="square" rtlCol="0">
            <a:spAutoFit/>
          </a:bodyPr>
          <a:lstStyle/>
          <a:p>
            <a:pPr algn="ctr"/>
            <a:r>
              <a:rPr lang="fr-BE" dirty="0" smtClean="0">
                <a:solidFill>
                  <a:srgbClr val="00B050"/>
                </a:solidFill>
              </a:rPr>
              <a:t>JAR </a:t>
            </a:r>
          </a:p>
          <a:p>
            <a:pPr algn="ctr"/>
            <a:r>
              <a:rPr lang="fr-BE" dirty="0" smtClean="0">
                <a:solidFill>
                  <a:srgbClr val="00B050"/>
                </a:solidFill>
              </a:rPr>
              <a:t>DYSCROMATOPSIE</a:t>
            </a:r>
          </a:p>
          <a:p>
            <a:pPr algn="ctr"/>
            <a:r>
              <a:rPr lang="fr-BE" dirty="0" smtClean="0">
                <a:solidFill>
                  <a:srgbClr val="00B050"/>
                </a:solidFill>
              </a:rPr>
              <a:t>ENKEL DAGVLUCHT EN VFR</a:t>
            </a:r>
            <a:endParaRPr lang="en-US" dirty="0">
              <a:solidFill>
                <a:srgbClr val="00B050"/>
              </a:solidFill>
            </a:endParaRPr>
          </a:p>
        </p:txBody>
      </p:sp>
    </p:spTree>
    <p:extLst>
      <p:ext uri="{BB962C8B-B14F-4D97-AF65-F5344CB8AC3E}">
        <p14:creationId xmlns:p14="http://schemas.microsoft.com/office/powerpoint/2010/main" val="318799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01"/>
            <a:ext cx="4427984" cy="3695631"/>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933"/>
            <a:ext cx="4716015" cy="3720965"/>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3" y="3717032"/>
            <a:ext cx="4716016" cy="3246512"/>
          </a:xfrm>
          <a:prstGeom prst="rect">
            <a:avLst/>
          </a:prstGeom>
        </p:spPr>
      </p:pic>
      <p:sp>
        <p:nvSpPr>
          <p:cNvPr id="9" name="Tekstvak 8"/>
          <p:cNvSpPr txBox="1"/>
          <p:nvPr/>
        </p:nvSpPr>
        <p:spPr>
          <a:xfrm>
            <a:off x="395536" y="5047900"/>
            <a:ext cx="2880917" cy="584775"/>
          </a:xfrm>
          <a:prstGeom prst="rect">
            <a:avLst/>
          </a:prstGeom>
          <a:solidFill>
            <a:srgbClr val="00B0F0"/>
          </a:solidFill>
        </p:spPr>
        <p:txBody>
          <a:bodyPr wrap="none" rtlCol="0">
            <a:spAutoFit/>
          </a:bodyPr>
          <a:lstStyle/>
          <a:p>
            <a:r>
              <a:rPr lang="nl-BE" sz="3200" b="1" dirty="0" smtClean="0"/>
              <a:t>KLEURENZICHT</a:t>
            </a:r>
            <a:endParaRPr lang="nl-BE" sz="3200" b="1" dirty="0"/>
          </a:p>
        </p:txBody>
      </p:sp>
      <p:sp>
        <p:nvSpPr>
          <p:cNvPr id="10" name="PIJL-RECHTS 9"/>
          <p:cNvSpPr/>
          <p:nvPr/>
        </p:nvSpPr>
        <p:spPr>
          <a:xfrm rot="16200000">
            <a:off x="859820" y="35157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p:cNvSpPr txBox="1"/>
          <p:nvPr/>
        </p:nvSpPr>
        <p:spPr>
          <a:xfrm>
            <a:off x="678234" y="4247302"/>
            <a:ext cx="1327608" cy="369332"/>
          </a:xfrm>
          <a:prstGeom prst="rect">
            <a:avLst/>
          </a:prstGeom>
          <a:noFill/>
        </p:spPr>
        <p:txBody>
          <a:bodyPr wrap="none" rtlCol="0">
            <a:spAutoFit/>
          </a:bodyPr>
          <a:lstStyle/>
          <a:p>
            <a:r>
              <a:rPr lang="nl-BE" dirty="0" smtClean="0"/>
              <a:t>SCREENING</a:t>
            </a:r>
            <a:endParaRPr lang="nl-BE" dirty="0"/>
          </a:p>
        </p:txBody>
      </p:sp>
      <p:sp>
        <p:nvSpPr>
          <p:cNvPr id="12" name="PIJL-RECHTS 11"/>
          <p:cNvSpPr/>
          <p:nvPr/>
        </p:nvSpPr>
        <p:spPr>
          <a:xfrm rot="18606379">
            <a:off x="3863200" y="34747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p:cNvSpPr txBox="1"/>
          <p:nvPr/>
        </p:nvSpPr>
        <p:spPr>
          <a:xfrm rot="2326706">
            <a:off x="2967056" y="4105029"/>
            <a:ext cx="1237839" cy="369332"/>
          </a:xfrm>
          <a:prstGeom prst="rect">
            <a:avLst/>
          </a:prstGeom>
          <a:noFill/>
        </p:spPr>
        <p:txBody>
          <a:bodyPr wrap="none" rtlCol="0">
            <a:spAutoFit/>
          </a:bodyPr>
          <a:lstStyle/>
          <a:p>
            <a:r>
              <a:rPr lang="nl-BE" dirty="0" smtClean="0"/>
              <a:t>DIAGNOSE</a:t>
            </a:r>
            <a:endParaRPr lang="nl-BE" dirty="0"/>
          </a:p>
        </p:txBody>
      </p:sp>
      <p:sp>
        <p:nvSpPr>
          <p:cNvPr id="14" name="PIJL-RECHTS 13"/>
          <p:cNvSpPr/>
          <p:nvPr/>
        </p:nvSpPr>
        <p:spPr>
          <a:xfrm>
            <a:off x="3449576" y="54341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p:cNvSpPr txBox="1"/>
          <p:nvPr/>
        </p:nvSpPr>
        <p:spPr>
          <a:xfrm>
            <a:off x="2771800" y="6021288"/>
            <a:ext cx="1428596" cy="646331"/>
          </a:xfrm>
          <a:prstGeom prst="rect">
            <a:avLst/>
          </a:prstGeom>
          <a:noFill/>
        </p:spPr>
        <p:txBody>
          <a:bodyPr wrap="none" rtlCol="0">
            <a:spAutoFit/>
          </a:bodyPr>
          <a:lstStyle/>
          <a:p>
            <a:r>
              <a:rPr lang="nl-BE" dirty="0" smtClean="0"/>
              <a:t>PRAKTISCHE</a:t>
            </a:r>
          </a:p>
          <a:p>
            <a:r>
              <a:rPr lang="nl-BE" dirty="0" smtClean="0"/>
              <a:t>       TEST</a:t>
            </a:r>
            <a:endParaRPr lang="nl-BE" dirty="0"/>
          </a:p>
        </p:txBody>
      </p:sp>
    </p:spTree>
    <p:extLst>
      <p:ext uri="{BB962C8B-B14F-4D97-AF65-F5344CB8AC3E}">
        <p14:creationId xmlns:p14="http://schemas.microsoft.com/office/powerpoint/2010/main" val="981703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9" y="0"/>
            <a:ext cx="3810000" cy="20193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526" y="1801746"/>
            <a:ext cx="6302474" cy="5041979"/>
          </a:xfrm>
          <a:prstGeom prst="rect">
            <a:avLst/>
          </a:prstGeom>
        </p:spPr>
      </p:pic>
      <p:sp>
        <p:nvSpPr>
          <p:cNvPr id="4" name="TextBox 3"/>
          <p:cNvSpPr txBox="1"/>
          <p:nvPr/>
        </p:nvSpPr>
        <p:spPr>
          <a:xfrm>
            <a:off x="5302150" y="476672"/>
            <a:ext cx="1584176" cy="923330"/>
          </a:xfrm>
          <a:prstGeom prst="rect">
            <a:avLst/>
          </a:prstGeom>
          <a:noFill/>
        </p:spPr>
        <p:txBody>
          <a:bodyPr wrap="square" rtlCol="0">
            <a:spAutoFit/>
          </a:bodyPr>
          <a:lstStyle/>
          <a:p>
            <a:r>
              <a:rPr lang="fr-BE" sz="5400" dirty="0" smtClean="0"/>
              <a:t>PAPI </a:t>
            </a:r>
            <a:endParaRPr lang="en-US" sz="5400" dirty="0"/>
          </a:p>
        </p:txBody>
      </p:sp>
      <p:sp>
        <p:nvSpPr>
          <p:cNvPr id="5" name="TextBox 4"/>
          <p:cNvSpPr txBox="1"/>
          <p:nvPr/>
        </p:nvSpPr>
        <p:spPr>
          <a:xfrm>
            <a:off x="214022" y="3682213"/>
            <a:ext cx="2413762" cy="1815882"/>
          </a:xfrm>
          <a:prstGeom prst="rect">
            <a:avLst/>
          </a:prstGeom>
          <a:noFill/>
        </p:spPr>
        <p:txBody>
          <a:bodyPr wrap="square" rtlCol="0">
            <a:spAutoFit/>
          </a:bodyPr>
          <a:lstStyle/>
          <a:p>
            <a:r>
              <a:rPr lang="fr-BE" sz="2800" b="1" dirty="0" smtClean="0">
                <a:solidFill>
                  <a:srgbClr val="FF0000"/>
                </a:solidFill>
              </a:rPr>
              <a:t>P</a:t>
            </a:r>
            <a:r>
              <a:rPr lang="fr-BE" sz="2800" dirty="0" smtClean="0"/>
              <a:t>RECISION </a:t>
            </a:r>
            <a:r>
              <a:rPr lang="fr-BE" sz="2800" b="1" dirty="0" smtClean="0">
                <a:solidFill>
                  <a:srgbClr val="FF0000"/>
                </a:solidFill>
              </a:rPr>
              <a:t>A</a:t>
            </a:r>
            <a:r>
              <a:rPr lang="fr-BE" sz="2800" dirty="0" smtClean="0"/>
              <a:t>PPROACH </a:t>
            </a:r>
            <a:r>
              <a:rPr lang="fr-BE" sz="2800" b="1" dirty="0" smtClean="0">
                <a:solidFill>
                  <a:srgbClr val="FF0000"/>
                </a:solidFill>
              </a:rPr>
              <a:t>P</a:t>
            </a:r>
            <a:r>
              <a:rPr lang="fr-BE" sz="2800" dirty="0" smtClean="0"/>
              <a:t>ATH </a:t>
            </a:r>
            <a:r>
              <a:rPr lang="fr-BE" sz="2800" b="1" dirty="0" smtClean="0">
                <a:solidFill>
                  <a:srgbClr val="FF0000"/>
                </a:solidFill>
              </a:rPr>
              <a:t>I</a:t>
            </a:r>
            <a:r>
              <a:rPr lang="fr-BE" sz="2800" dirty="0" smtClean="0"/>
              <a:t>NDICATOR</a:t>
            </a:r>
            <a:endParaRPr lang="en-US" sz="2800" dirty="0"/>
          </a:p>
        </p:txBody>
      </p:sp>
    </p:spTree>
    <p:extLst>
      <p:ext uri="{BB962C8B-B14F-4D97-AF65-F5344CB8AC3E}">
        <p14:creationId xmlns:p14="http://schemas.microsoft.com/office/powerpoint/2010/main" val="1218455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8366"/>
            <a:ext cx="4572000" cy="33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67"/>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336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123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3212976"/>
            <a:ext cx="6408712" cy="1323439"/>
          </a:xfrm>
          <a:prstGeom prst="rect">
            <a:avLst/>
          </a:prstGeom>
          <a:noFill/>
        </p:spPr>
        <p:txBody>
          <a:bodyPr wrap="square" rtlCol="0">
            <a:spAutoFit/>
          </a:bodyPr>
          <a:lstStyle/>
          <a:p>
            <a:r>
              <a:rPr lang="fr-BE" sz="8000" dirty="0" smtClean="0"/>
              <a:t>ULM =  LAPL</a:t>
            </a:r>
            <a:endParaRPr lang="en-US" sz="8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404664"/>
            <a:ext cx="3318872" cy="22065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4932040" cy="32751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77957"/>
            <a:ext cx="4020294" cy="258648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936" y="4378557"/>
            <a:ext cx="3448496" cy="2475528"/>
          </a:xfrm>
          <a:prstGeom prst="rect">
            <a:avLst/>
          </a:prstGeom>
        </p:spPr>
      </p:pic>
    </p:spTree>
    <p:extLst>
      <p:ext uri="{BB962C8B-B14F-4D97-AF65-F5344CB8AC3E}">
        <p14:creationId xmlns:p14="http://schemas.microsoft.com/office/powerpoint/2010/main" val="288666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63688" y="1628800"/>
            <a:ext cx="5184576" cy="1107996"/>
          </a:xfrm>
          <a:prstGeom prst="rect">
            <a:avLst/>
          </a:prstGeom>
          <a:noFill/>
        </p:spPr>
        <p:txBody>
          <a:bodyPr wrap="square" rtlCol="0">
            <a:spAutoFit/>
          </a:bodyPr>
          <a:lstStyle/>
          <a:p>
            <a:r>
              <a:rPr lang="nl-BE" sz="6600" b="1" dirty="0" smtClean="0"/>
              <a:t>CABIN CREW</a:t>
            </a:r>
            <a:endParaRPr lang="nl-BE" sz="6600" b="1" dirty="0"/>
          </a:p>
        </p:txBody>
      </p:sp>
    </p:spTree>
    <p:extLst>
      <p:ext uri="{BB962C8B-B14F-4D97-AF65-F5344CB8AC3E}">
        <p14:creationId xmlns:p14="http://schemas.microsoft.com/office/powerpoint/2010/main" val="16806341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712602" cy="646331"/>
          </a:xfrm>
          <a:prstGeom prst="rect">
            <a:avLst/>
          </a:prstGeom>
          <a:noFill/>
        </p:spPr>
        <p:txBody>
          <a:bodyPr wrap="none" rtlCol="0">
            <a:spAutoFit/>
          </a:bodyPr>
          <a:lstStyle/>
          <a:p>
            <a:r>
              <a:rPr lang="fr-BE" sz="3600" dirty="0" smtClean="0"/>
              <a:t>CABIN CREW</a:t>
            </a:r>
            <a:endParaRPr lang="en-US" sz="36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556276" y="4221088"/>
            <a:ext cx="7930497" cy="2308324"/>
          </a:xfrm>
          <a:prstGeom prst="rect">
            <a:avLst/>
          </a:prstGeom>
          <a:noFill/>
        </p:spPr>
        <p:txBody>
          <a:bodyPr wrap="square" rtlCol="0">
            <a:spAutoFit/>
          </a:bodyPr>
          <a:lstStyle/>
          <a:p>
            <a:r>
              <a:rPr lang="fr-BE" sz="2400" dirty="0" smtClean="0"/>
              <a:t>  		ROUTINE ONDERZOEK </a:t>
            </a:r>
          </a:p>
          <a:p>
            <a:endParaRPr lang="fr-BE" sz="2400" dirty="0"/>
          </a:p>
          <a:p>
            <a:r>
              <a:rPr lang="fr-BE" sz="2400" dirty="0" smtClean="0"/>
              <a:t> </a:t>
            </a:r>
          </a:p>
          <a:p>
            <a:endParaRPr lang="fr-BE" sz="2400" dirty="0"/>
          </a:p>
          <a:p>
            <a:r>
              <a:rPr lang="fr-BE" sz="2400" dirty="0" smtClean="0"/>
              <a:t>		UITGEBREID ONDERZOEK OP INDICATIE </a:t>
            </a:r>
          </a:p>
          <a:p>
            <a:r>
              <a:rPr lang="fr-BE" sz="2400" dirty="0"/>
              <a:t>	</a:t>
            </a:r>
            <a:r>
              <a:rPr lang="fr-BE" sz="2400" dirty="0" smtClean="0"/>
              <a:t> </a:t>
            </a:r>
          </a:p>
        </p:txBody>
      </p:sp>
    </p:spTree>
    <p:extLst>
      <p:ext uri="{BB962C8B-B14F-4D97-AF65-F5344CB8AC3E}">
        <p14:creationId xmlns:p14="http://schemas.microsoft.com/office/powerpoint/2010/main" val="1346020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712602" cy="646331"/>
          </a:xfrm>
          <a:prstGeom prst="rect">
            <a:avLst/>
          </a:prstGeom>
          <a:noFill/>
        </p:spPr>
        <p:txBody>
          <a:bodyPr wrap="none" rtlCol="0">
            <a:spAutoFit/>
          </a:bodyPr>
          <a:lstStyle/>
          <a:p>
            <a:r>
              <a:rPr lang="fr-BE" sz="3600" dirty="0" smtClean="0"/>
              <a:t>CABIN CREW</a:t>
            </a:r>
            <a:endParaRPr lang="en-US" sz="36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532125" y="1700808"/>
            <a:ext cx="7930497" cy="3785652"/>
          </a:xfrm>
          <a:prstGeom prst="rect">
            <a:avLst/>
          </a:prstGeom>
          <a:noFill/>
        </p:spPr>
        <p:txBody>
          <a:bodyPr wrap="square" rtlCol="0">
            <a:spAutoFit/>
          </a:bodyPr>
          <a:lstStyle/>
          <a:p>
            <a:r>
              <a:rPr lang="fr-BE" sz="2400" dirty="0" smtClean="0"/>
              <a:t>  GEZICHTSSCHERPTE</a:t>
            </a:r>
          </a:p>
          <a:p>
            <a:endParaRPr lang="fr-BE" sz="2400" dirty="0" smtClean="0"/>
          </a:p>
          <a:p>
            <a:endParaRPr lang="fr-BE" sz="2400" dirty="0"/>
          </a:p>
          <a:p>
            <a:r>
              <a:rPr lang="fr-BE" sz="2400" dirty="0" smtClean="0"/>
              <a:t>VER</a:t>
            </a:r>
          </a:p>
          <a:p>
            <a:r>
              <a:rPr lang="fr-BE" sz="2400" dirty="0" smtClean="0"/>
              <a:t>7/10 BINOCULAIR met of </a:t>
            </a:r>
            <a:r>
              <a:rPr lang="fr-BE" sz="2400" dirty="0" err="1" smtClean="0"/>
              <a:t>zonder</a:t>
            </a:r>
            <a:r>
              <a:rPr lang="fr-BE" sz="2400" dirty="0" smtClean="0"/>
              <a:t> </a:t>
            </a:r>
            <a:r>
              <a:rPr lang="fr-BE" sz="2400" dirty="0" err="1" smtClean="0"/>
              <a:t>correctie</a:t>
            </a:r>
            <a:endParaRPr lang="fr-BE" sz="2400" dirty="0" smtClean="0"/>
          </a:p>
          <a:p>
            <a:endParaRPr lang="fr-BE" sz="2400" dirty="0"/>
          </a:p>
          <a:p>
            <a:r>
              <a:rPr lang="fr-BE" sz="2400" dirty="0" smtClean="0"/>
              <a:t>DICHT</a:t>
            </a:r>
          </a:p>
          <a:p>
            <a:endParaRPr lang="fr-BE" sz="2400" dirty="0"/>
          </a:p>
          <a:p>
            <a:r>
              <a:rPr lang="fr-BE" sz="2400" dirty="0" smtClean="0"/>
              <a:t>	N5		 </a:t>
            </a:r>
          </a:p>
          <a:p>
            <a:r>
              <a:rPr lang="fr-BE" sz="2400" dirty="0"/>
              <a:t>	</a:t>
            </a:r>
            <a:r>
              <a:rPr lang="fr-BE" sz="2400" dirty="0" smtClean="0"/>
              <a:t> </a:t>
            </a:r>
          </a:p>
        </p:txBody>
      </p:sp>
    </p:spTree>
    <p:extLst>
      <p:ext uri="{BB962C8B-B14F-4D97-AF65-F5344CB8AC3E}">
        <p14:creationId xmlns:p14="http://schemas.microsoft.com/office/powerpoint/2010/main" val="4723378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712602" cy="646331"/>
          </a:xfrm>
          <a:prstGeom prst="rect">
            <a:avLst/>
          </a:prstGeom>
          <a:noFill/>
        </p:spPr>
        <p:txBody>
          <a:bodyPr wrap="none" rtlCol="0">
            <a:spAutoFit/>
          </a:bodyPr>
          <a:lstStyle/>
          <a:p>
            <a:r>
              <a:rPr lang="fr-BE" sz="3600" dirty="0" smtClean="0"/>
              <a:t>CABIN CREW</a:t>
            </a:r>
            <a:endParaRPr lang="en-US" sz="36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251520" y="1809414"/>
            <a:ext cx="6088390" cy="1569660"/>
          </a:xfrm>
          <a:prstGeom prst="rect">
            <a:avLst/>
          </a:prstGeom>
          <a:noFill/>
        </p:spPr>
        <p:txBody>
          <a:bodyPr wrap="square" rtlCol="0">
            <a:spAutoFit/>
          </a:bodyPr>
          <a:lstStyle/>
          <a:p>
            <a:r>
              <a:rPr lang="fr-BE" sz="2400" dirty="0" smtClean="0"/>
              <a:t>   REFRACTIEVE CHIRURGIE</a:t>
            </a:r>
          </a:p>
          <a:p>
            <a:endParaRPr lang="fr-BE" sz="2400" dirty="0"/>
          </a:p>
          <a:p>
            <a:endParaRPr lang="fr-BE" sz="2400" dirty="0" smtClean="0"/>
          </a:p>
          <a:p>
            <a:r>
              <a:rPr lang="fr-BE" sz="2400" dirty="0" smtClean="0"/>
              <a:t>GUNSTIGE OFTALMOLGISCHE EVALUATIE</a:t>
            </a:r>
          </a:p>
        </p:txBody>
      </p:sp>
      <p:sp>
        <p:nvSpPr>
          <p:cNvPr id="5" name="Tekstvak 4"/>
          <p:cNvSpPr txBox="1"/>
          <p:nvPr/>
        </p:nvSpPr>
        <p:spPr>
          <a:xfrm>
            <a:off x="2771800" y="4941168"/>
            <a:ext cx="2880320" cy="461665"/>
          </a:xfrm>
          <a:prstGeom prst="rect">
            <a:avLst/>
          </a:prstGeom>
          <a:noFill/>
        </p:spPr>
        <p:txBody>
          <a:bodyPr wrap="square" rtlCol="0">
            <a:spAutoFit/>
          </a:bodyPr>
          <a:lstStyle/>
          <a:p>
            <a:r>
              <a:rPr lang="nl-BE" sz="2400" dirty="0" smtClean="0"/>
              <a:t> </a:t>
            </a:r>
            <a:endParaRPr lang="nl-BE" sz="2400" dirty="0"/>
          </a:p>
        </p:txBody>
      </p:sp>
    </p:spTree>
    <p:extLst>
      <p:ext uri="{BB962C8B-B14F-4D97-AF65-F5344CB8AC3E}">
        <p14:creationId xmlns:p14="http://schemas.microsoft.com/office/powerpoint/2010/main" val="19478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712602" cy="646331"/>
          </a:xfrm>
          <a:prstGeom prst="rect">
            <a:avLst/>
          </a:prstGeom>
          <a:noFill/>
        </p:spPr>
        <p:txBody>
          <a:bodyPr wrap="none" rtlCol="0">
            <a:spAutoFit/>
          </a:bodyPr>
          <a:lstStyle/>
          <a:p>
            <a:r>
              <a:rPr lang="fr-BE" sz="3600" dirty="0" smtClean="0"/>
              <a:t>CABIN CREW</a:t>
            </a:r>
            <a:endParaRPr lang="en-US" sz="36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251519" y="1050995"/>
            <a:ext cx="3391803" cy="1200329"/>
          </a:xfrm>
          <a:prstGeom prst="rect">
            <a:avLst/>
          </a:prstGeom>
          <a:noFill/>
        </p:spPr>
        <p:txBody>
          <a:bodyPr wrap="square" rtlCol="0">
            <a:spAutoFit/>
          </a:bodyPr>
          <a:lstStyle/>
          <a:p>
            <a:r>
              <a:rPr lang="fr-BE" sz="2400" dirty="0" smtClean="0"/>
              <a:t>   GEZICHTVELD</a:t>
            </a:r>
          </a:p>
          <a:p>
            <a:endParaRPr lang="fr-BE" sz="2400" dirty="0"/>
          </a:p>
          <a:p>
            <a:r>
              <a:rPr lang="fr-BE" sz="2400" dirty="0" smtClean="0"/>
              <a:t>	NORMAAL</a:t>
            </a:r>
          </a:p>
        </p:txBody>
      </p:sp>
      <p:sp>
        <p:nvSpPr>
          <p:cNvPr id="5" name="Tekstvak 4"/>
          <p:cNvSpPr txBox="1"/>
          <p:nvPr/>
        </p:nvSpPr>
        <p:spPr>
          <a:xfrm>
            <a:off x="6084168" y="2996952"/>
            <a:ext cx="2880320" cy="1200329"/>
          </a:xfrm>
          <a:prstGeom prst="rect">
            <a:avLst/>
          </a:prstGeom>
          <a:noFill/>
        </p:spPr>
        <p:txBody>
          <a:bodyPr wrap="square" rtlCol="0">
            <a:spAutoFit/>
          </a:bodyPr>
          <a:lstStyle/>
          <a:p>
            <a:r>
              <a:rPr lang="nl-BE" sz="2400" dirty="0" smtClean="0"/>
              <a:t>BINOCULAIR ZICHT</a:t>
            </a:r>
          </a:p>
          <a:p>
            <a:endParaRPr lang="nl-BE" sz="2400" dirty="0"/>
          </a:p>
          <a:p>
            <a:r>
              <a:rPr lang="nl-BE" sz="2400" dirty="0" smtClean="0"/>
              <a:t>	NORMAAL</a:t>
            </a:r>
            <a:endParaRPr lang="nl-BE" sz="2400" dirty="0"/>
          </a:p>
        </p:txBody>
      </p:sp>
      <p:sp>
        <p:nvSpPr>
          <p:cNvPr id="6" name="Tekstvak 5"/>
          <p:cNvSpPr txBox="1"/>
          <p:nvPr/>
        </p:nvSpPr>
        <p:spPr>
          <a:xfrm>
            <a:off x="258946" y="5376719"/>
            <a:ext cx="3384376" cy="1200329"/>
          </a:xfrm>
          <a:prstGeom prst="rect">
            <a:avLst/>
          </a:prstGeom>
          <a:noFill/>
        </p:spPr>
        <p:txBody>
          <a:bodyPr wrap="square" rtlCol="0">
            <a:spAutoFit/>
          </a:bodyPr>
          <a:lstStyle/>
          <a:p>
            <a:r>
              <a:rPr lang="nl-BE" sz="2400" dirty="0" smtClean="0"/>
              <a:t>DIPLOPIE</a:t>
            </a:r>
          </a:p>
          <a:p>
            <a:endParaRPr lang="nl-BE" sz="2400" dirty="0"/>
          </a:p>
          <a:p>
            <a:r>
              <a:rPr lang="nl-BE" sz="2400" dirty="0" smtClean="0"/>
              <a:t>        ONGESCHIKT</a:t>
            </a:r>
            <a:endParaRPr lang="nl-BE" sz="2400" dirty="0"/>
          </a:p>
        </p:txBody>
      </p:sp>
      <p:sp>
        <p:nvSpPr>
          <p:cNvPr id="7" name="Oval 6"/>
          <p:cNvSpPr/>
          <p:nvPr/>
        </p:nvSpPr>
        <p:spPr>
          <a:xfrm>
            <a:off x="6012160" y="2348880"/>
            <a:ext cx="2952328" cy="2376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390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34360"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107504" y="3056323"/>
            <a:ext cx="8460432" cy="3724096"/>
          </a:xfrm>
          <a:prstGeom prst="rect">
            <a:avLst/>
          </a:prstGeom>
          <a:noFill/>
        </p:spPr>
        <p:txBody>
          <a:bodyPr wrap="square" rtlCol="0">
            <a:spAutoFit/>
          </a:bodyPr>
          <a:lstStyle/>
          <a:p>
            <a:r>
              <a:rPr lang="fr-BE" sz="3200" dirty="0" smtClean="0"/>
              <a:t>HERNIEUWING </a:t>
            </a:r>
            <a:endParaRPr lang="fr-BE" sz="3200" dirty="0"/>
          </a:p>
          <a:p>
            <a:r>
              <a:rPr lang="fr-BE" sz="2400" dirty="0" smtClean="0"/>
              <a:t>In AMC of </a:t>
            </a:r>
            <a:r>
              <a:rPr lang="fr-BE" sz="2400" dirty="0" err="1" smtClean="0"/>
              <a:t>bij</a:t>
            </a:r>
            <a:r>
              <a:rPr lang="fr-BE" sz="2400" dirty="0" smtClean="0"/>
              <a:t>  </a:t>
            </a:r>
            <a:r>
              <a:rPr lang="fr-BE" sz="2400" dirty="0" err="1" smtClean="0"/>
              <a:t>bevoegde</a:t>
            </a:r>
            <a:r>
              <a:rPr lang="fr-BE" sz="2400" dirty="0" smtClean="0"/>
              <a:t> </a:t>
            </a:r>
            <a:r>
              <a:rPr lang="fr-BE" sz="2400" dirty="0" err="1" smtClean="0"/>
              <a:t>keuringsarts</a:t>
            </a:r>
            <a:r>
              <a:rPr lang="fr-BE" sz="2400" dirty="0" smtClean="0"/>
              <a:t>  </a:t>
            </a:r>
          </a:p>
          <a:p>
            <a:endParaRPr lang="fr-BE" dirty="0"/>
          </a:p>
          <a:p>
            <a:r>
              <a:rPr lang="fr-BE" dirty="0" smtClean="0">
                <a:solidFill>
                  <a:srgbClr val="00B050"/>
                </a:solidFill>
              </a:rPr>
              <a:t>ROUTINE ONDERZOEK</a:t>
            </a:r>
          </a:p>
          <a:p>
            <a:endParaRPr lang="fr-BE" dirty="0" smtClean="0"/>
          </a:p>
          <a:p>
            <a:r>
              <a:rPr lang="fr-BE" dirty="0"/>
              <a:t>	</a:t>
            </a:r>
            <a:r>
              <a:rPr lang="fr-BE" dirty="0" smtClean="0"/>
              <a:t>	ANAMNESE</a:t>
            </a:r>
          </a:p>
          <a:p>
            <a:r>
              <a:rPr lang="fr-BE" dirty="0"/>
              <a:t>	</a:t>
            </a:r>
            <a:r>
              <a:rPr lang="fr-BE" dirty="0" smtClean="0"/>
              <a:t>	GEZICHTSSCHERPTE  VER INTERMEDIAIR DICHT</a:t>
            </a:r>
          </a:p>
          <a:p>
            <a:r>
              <a:rPr lang="fr-BE" dirty="0"/>
              <a:t>	</a:t>
            </a:r>
            <a:r>
              <a:rPr lang="fr-BE" dirty="0" smtClean="0"/>
              <a:t>			      ZONDER EN MET OPTISCHE CORRECTIE</a:t>
            </a:r>
          </a:p>
          <a:p>
            <a:r>
              <a:rPr lang="fr-BE" dirty="0"/>
              <a:t>	</a:t>
            </a:r>
            <a:r>
              <a:rPr lang="fr-BE" dirty="0" smtClean="0"/>
              <a:t>	ONDERZOEK UITWENDIGE OOG, ANATOMIE EN MEDIA</a:t>
            </a:r>
          </a:p>
          <a:p>
            <a:r>
              <a:rPr lang="fr-BE" dirty="0"/>
              <a:t>	</a:t>
            </a:r>
            <a:r>
              <a:rPr lang="fr-BE" dirty="0" smtClean="0"/>
              <a:t>	FUNDUSCOPIE</a:t>
            </a:r>
          </a:p>
          <a:p>
            <a:r>
              <a:rPr lang="fr-BE" dirty="0"/>
              <a:t>	</a:t>
            </a:r>
            <a:r>
              <a:rPr lang="fr-BE" dirty="0" smtClean="0"/>
              <a:t>	ONDERZOEK OP INDICATIE</a:t>
            </a:r>
          </a:p>
          <a:p>
            <a:r>
              <a:rPr lang="fr-BE" dirty="0"/>
              <a:t>	</a:t>
            </a:r>
            <a:r>
              <a:rPr lang="fr-BE" dirty="0" smtClean="0"/>
              <a:t>	</a:t>
            </a:r>
            <a:endParaRPr lang="en-US"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226" y="284076"/>
            <a:ext cx="5038961" cy="3360948"/>
          </a:xfrm>
          <a:prstGeom prst="rect">
            <a:avLst/>
          </a:prstGeom>
        </p:spPr>
      </p:pic>
    </p:spTree>
    <p:extLst>
      <p:ext uri="{BB962C8B-B14F-4D97-AF65-F5344CB8AC3E}">
        <p14:creationId xmlns:p14="http://schemas.microsoft.com/office/powerpoint/2010/main" val="2622128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712602" cy="646331"/>
          </a:xfrm>
          <a:prstGeom prst="rect">
            <a:avLst/>
          </a:prstGeom>
          <a:noFill/>
        </p:spPr>
        <p:txBody>
          <a:bodyPr wrap="none" rtlCol="0">
            <a:spAutoFit/>
          </a:bodyPr>
          <a:lstStyle/>
          <a:p>
            <a:r>
              <a:rPr lang="fr-BE" sz="3600" dirty="0" smtClean="0"/>
              <a:t>CABIN CREW</a:t>
            </a:r>
            <a:endParaRPr lang="en-US" sz="36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251520" y="1534043"/>
            <a:ext cx="7632848" cy="3600986"/>
          </a:xfrm>
          <a:prstGeom prst="rect">
            <a:avLst/>
          </a:prstGeom>
          <a:noFill/>
        </p:spPr>
        <p:txBody>
          <a:bodyPr wrap="square" rtlCol="0">
            <a:spAutoFit/>
          </a:bodyPr>
          <a:lstStyle/>
          <a:p>
            <a:r>
              <a:rPr lang="fr-BE" sz="2400" dirty="0" smtClean="0"/>
              <a:t>		</a:t>
            </a:r>
            <a:r>
              <a:rPr lang="fr-BE" sz="3600" dirty="0" smtClean="0"/>
              <a:t>BRIL   -   CONTACTLENZEN</a:t>
            </a:r>
          </a:p>
          <a:p>
            <a:r>
              <a:rPr lang="fr-BE" sz="2400" dirty="0"/>
              <a:t>Optimale </a:t>
            </a:r>
            <a:r>
              <a:rPr lang="fr-BE" sz="2400" dirty="0" err="1"/>
              <a:t>visuele</a:t>
            </a:r>
            <a:r>
              <a:rPr lang="fr-BE" sz="2400" dirty="0"/>
              <a:t> </a:t>
            </a:r>
            <a:r>
              <a:rPr lang="fr-BE" sz="2400" dirty="0" err="1"/>
              <a:t>functie</a:t>
            </a:r>
            <a:r>
              <a:rPr lang="fr-BE" sz="2400" dirty="0"/>
              <a:t> </a:t>
            </a:r>
            <a:r>
              <a:rPr lang="fr-BE" sz="2400" dirty="0" err="1"/>
              <a:t>geven</a:t>
            </a:r>
            <a:r>
              <a:rPr lang="fr-BE" sz="2400" dirty="0"/>
              <a:t>  -  </a:t>
            </a:r>
            <a:r>
              <a:rPr lang="fr-BE" sz="2400" dirty="0" err="1"/>
              <a:t>goed</a:t>
            </a:r>
            <a:r>
              <a:rPr lang="fr-BE" sz="2400" dirty="0"/>
              <a:t> </a:t>
            </a:r>
            <a:r>
              <a:rPr lang="fr-BE" sz="2400" dirty="0" err="1"/>
              <a:t>verdragen</a:t>
            </a:r>
            <a:endParaRPr lang="fr-BE" sz="2400" dirty="0"/>
          </a:p>
          <a:p>
            <a:endParaRPr lang="fr-BE" sz="2400" dirty="0"/>
          </a:p>
          <a:p>
            <a:r>
              <a:rPr lang="fr-BE" sz="2400" dirty="0" smtClean="0"/>
              <a:t>MYOPIE    </a:t>
            </a:r>
            <a:r>
              <a:rPr lang="fr-BE" sz="2400" dirty="0" err="1" smtClean="0"/>
              <a:t>bril</a:t>
            </a:r>
            <a:r>
              <a:rPr lang="fr-BE" sz="2400" dirty="0" smtClean="0"/>
              <a:t> of </a:t>
            </a:r>
            <a:r>
              <a:rPr lang="fr-BE" sz="2400" dirty="0" err="1" smtClean="0"/>
              <a:t>lenzen</a:t>
            </a:r>
            <a:r>
              <a:rPr lang="fr-BE" sz="2400" dirty="0" smtClean="0"/>
              <a:t> te </a:t>
            </a:r>
            <a:r>
              <a:rPr lang="fr-BE" sz="2400" dirty="0" err="1" smtClean="0"/>
              <a:t>dragen</a:t>
            </a:r>
            <a:r>
              <a:rPr lang="fr-BE" sz="2400" dirty="0" smtClean="0"/>
              <a:t> </a:t>
            </a:r>
            <a:r>
              <a:rPr lang="fr-BE" sz="2400" dirty="0" err="1" smtClean="0"/>
              <a:t>tijdens</a:t>
            </a:r>
            <a:r>
              <a:rPr lang="fr-BE" sz="2400" dirty="0" smtClean="0"/>
              <a:t> </a:t>
            </a:r>
            <a:r>
              <a:rPr lang="fr-BE" sz="2400" dirty="0" err="1" smtClean="0"/>
              <a:t>dienst</a:t>
            </a:r>
            <a:endParaRPr lang="fr-BE" sz="2400" dirty="0" smtClean="0"/>
          </a:p>
          <a:p>
            <a:endParaRPr lang="fr-BE" sz="2400" dirty="0"/>
          </a:p>
          <a:p>
            <a:r>
              <a:rPr lang="fr-BE" sz="2400" dirty="0" smtClean="0"/>
              <a:t>HYPERMETROPIE  </a:t>
            </a:r>
            <a:r>
              <a:rPr lang="fr-BE" sz="2400" dirty="0" err="1" smtClean="0"/>
              <a:t>bereikbaar</a:t>
            </a:r>
            <a:r>
              <a:rPr lang="fr-BE" sz="2400" dirty="0" smtClean="0"/>
              <a:t> </a:t>
            </a:r>
            <a:r>
              <a:rPr lang="fr-BE" sz="2400" dirty="0" err="1" smtClean="0"/>
              <a:t>voor</a:t>
            </a:r>
            <a:r>
              <a:rPr lang="fr-BE" sz="2400" dirty="0" smtClean="0"/>
              <a:t> </a:t>
            </a:r>
            <a:r>
              <a:rPr lang="fr-BE" sz="2400" dirty="0" err="1" smtClean="0"/>
              <a:t>gebruik</a:t>
            </a:r>
            <a:endParaRPr lang="fr-BE" sz="2400" dirty="0" smtClean="0"/>
          </a:p>
          <a:p>
            <a:endParaRPr lang="fr-BE" sz="2400" dirty="0" smtClean="0"/>
          </a:p>
          <a:p>
            <a:r>
              <a:rPr lang="fr-BE" sz="2400" dirty="0" smtClean="0"/>
              <a:t> </a:t>
            </a:r>
            <a:r>
              <a:rPr lang="fr-BE" sz="2400" dirty="0" err="1" smtClean="0"/>
              <a:t>orthokeratologie</a:t>
            </a:r>
            <a:r>
              <a:rPr lang="fr-BE" sz="2400" dirty="0" smtClean="0"/>
              <a:t> </a:t>
            </a:r>
            <a:r>
              <a:rPr lang="fr-BE" sz="2400" b="1" dirty="0" smtClean="0">
                <a:solidFill>
                  <a:srgbClr val="FF0000"/>
                </a:solidFill>
              </a:rPr>
              <a:t>NIET</a:t>
            </a:r>
            <a:r>
              <a:rPr lang="fr-BE" sz="2400" dirty="0" smtClean="0"/>
              <a:t> </a:t>
            </a:r>
            <a:r>
              <a:rPr lang="fr-BE" sz="2400" dirty="0" err="1" smtClean="0"/>
              <a:t>toegestaan</a:t>
            </a:r>
            <a:endParaRPr lang="fr-BE" sz="2400" dirty="0"/>
          </a:p>
          <a:p>
            <a:endParaRPr lang="fr-BE" sz="2400" dirty="0" smtClean="0"/>
          </a:p>
        </p:txBody>
      </p:sp>
      <p:sp>
        <p:nvSpPr>
          <p:cNvPr id="5" name="Tekstvak 4"/>
          <p:cNvSpPr txBox="1"/>
          <p:nvPr/>
        </p:nvSpPr>
        <p:spPr>
          <a:xfrm>
            <a:off x="5580112" y="2996952"/>
            <a:ext cx="2880320" cy="461665"/>
          </a:xfrm>
          <a:prstGeom prst="rect">
            <a:avLst/>
          </a:prstGeom>
          <a:noFill/>
        </p:spPr>
        <p:txBody>
          <a:bodyPr wrap="square" rtlCol="0">
            <a:spAutoFit/>
          </a:bodyPr>
          <a:lstStyle/>
          <a:p>
            <a:r>
              <a:rPr lang="nl-BE" sz="2400" dirty="0" smtClean="0"/>
              <a:t> </a:t>
            </a:r>
            <a:endParaRPr lang="nl-BE" sz="2400" dirty="0"/>
          </a:p>
        </p:txBody>
      </p:sp>
      <p:sp>
        <p:nvSpPr>
          <p:cNvPr id="6" name="Tekstvak 5"/>
          <p:cNvSpPr txBox="1"/>
          <p:nvPr/>
        </p:nvSpPr>
        <p:spPr>
          <a:xfrm>
            <a:off x="683568" y="4773051"/>
            <a:ext cx="3384376" cy="461665"/>
          </a:xfrm>
          <a:prstGeom prst="rect">
            <a:avLst/>
          </a:prstGeom>
          <a:noFill/>
        </p:spPr>
        <p:txBody>
          <a:bodyPr wrap="square" rtlCol="0">
            <a:spAutoFit/>
          </a:bodyPr>
          <a:lstStyle/>
          <a:p>
            <a:r>
              <a:rPr lang="nl-BE" sz="2400" dirty="0" smtClean="0"/>
              <a:t> </a:t>
            </a:r>
            <a:endParaRPr lang="nl-BE" sz="2400" dirty="0"/>
          </a:p>
        </p:txBody>
      </p:sp>
    </p:spTree>
    <p:extLst>
      <p:ext uri="{BB962C8B-B14F-4D97-AF65-F5344CB8AC3E}">
        <p14:creationId xmlns:p14="http://schemas.microsoft.com/office/powerpoint/2010/main" val="281852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712602" cy="646331"/>
          </a:xfrm>
          <a:prstGeom prst="rect">
            <a:avLst/>
          </a:prstGeom>
          <a:noFill/>
        </p:spPr>
        <p:txBody>
          <a:bodyPr wrap="none" rtlCol="0">
            <a:spAutoFit/>
          </a:bodyPr>
          <a:lstStyle/>
          <a:p>
            <a:r>
              <a:rPr lang="fr-BE" sz="3600" dirty="0" smtClean="0"/>
              <a:t>CABIN CREW</a:t>
            </a:r>
            <a:endParaRPr lang="en-US" sz="36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267159" y="1700808"/>
            <a:ext cx="8460432" cy="5078313"/>
          </a:xfrm>
          <a:prstGeom prst="rect">
            <a:avLst/>
          </a:prstGeom>
          <a:noFill/>
        </p:spPr>
        <p:txBody>
          <a:bodyPr wrap="square" rtlCol="0">
            <a:spAutoFit/>
          </a:bodyPr>
          <a:lstStyle/>
          <a:p>
            <a:r>
              <a:rPr lang="fr-BE" sz="2400" dirty="0" smtClean="0"/>
              <a:t>   			</a:t>
            </a:r>
            <a:r>
              <a:rPr lang="fr-BE" sz="3600" dirty="0" smtClean="0"/>
              <a:t>KLEURENZICHT</a:t>
            </a:r>
          </a:p>
          <a:p>
            <a:endParaRPr lang="fr-BE" sz="2400" dirty="0"/>
          </a:p>
          <a:p>
            <a:r>
              <a:rPr lang="fr-BE" sz="2400" dirty="0" smtClean="0"/>
              <a:t> </a:t>
            </a:r>
          </a:p>
          <a:p>
            <a:endParaRPr lang="fr-BE" sz="2400" dirty="0"/>
          </a:p>
          <a:p>
            <a:r>
              <a:rPr lang="fr-BE" sz="2400" dirty="0" smtClean="0"/>
              <a:t>	</a:t>
            </a:r>
            <a:r>
              <a:rPr lang="fr-BE" sz="2400" dirty="0" smtClean="0">
                <a:solidFill>
                  <a:srgbClr val="FF0000"/>
                </a:solidFill>
              </a:rPr>
              <a:t>9 VAN DE EERSTE 15 PLATEN VAN ISHIHARA (24 </a:t>
            </a:r>
            <a:r>
              <a:rPr lang="fr-BE" sz="2400" dirty="0" err="1" smtClean="0">
                <a:solidFill>
                  <a:srgbClr val="FF0000"/>
                </a:solidFill>
              </a:rPr>
              <a:t>platen</a:t>
            </a:r>
            <a:r>
              <a:rPr lang="fr-BE" sz="2400" dirty="0" smtClean="0">
                <a:solidFill>
                  <a:srgbClr val="FF0000"/>
                </a:solidFill>
              </a:rPr>
              <a:t>)</a:t>
            </a:r>
          </a:p>
          <a:p>
            <a:endParaRPr lang="fr-BE" sz="2400" dirty="0"/>
          </a:p>
          <a:p>
            <a:r>
              <a:rPr lang="fr-BE" sz="2400" dirty="0" smtClean="0"/>
              <a:t>	of</a:t>
            </a:r>
          </a:p>
          <a:p>
            <a:endParaRPr lang="fr-BE" sz="2400" dirty="0"/>
          </a:p>
          <a:p>
            <a:r>
              <a:rPr lang="fr-BE" sz="2400" dirty="0" smtClean="0"/>
              <a:t>	COLOUR SAFE</a:t>
            </a:r>
          </a:p>
          <a:p>
            <a:endParaRPr lang="fr-BE" sz="2400" dirty="0"/>
          </a:p>
          <a:p>
            <a:r>
              <a:rPr lang="fr-BE" sz="2400" dirty="0" smtClean="0"/>
              <a:t>	 </a:t>
            </a:r>
          </a:p>
          <a:p>
            <a:endParaRPr lang="fr-BE" sz="2400" dirty="0"/>
          </a:p>
          <a:p>
            <a:r>
              <a:rPr lang="fr-BE" sz="2400"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4077072"/>
            <a:ext cx="4139952" cy="2473190"/>
          </a:xfrm>
          <a:prstGeom prst="rect">
            <a:avLst/>
          </a:prstGeom>
        </p:spPr>
      </p:pic>
    </p:spTree>
    <p:extLst>
      <p:ext uri="{BB962C8B-B14F-4D97-AF65-F5344CB8AC3E}">
        <p14:creationId xmlns:p14="http://schemas.microsoft.com/office/powerpoint/2010/main" val="3347393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 y="-285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192654" y="908720"/>
            <a:ext cx="288032" cy="279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872974"/>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838339"/>
            <a:ext cx="3048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79470" y="1988840"/>
            <a:ext cx="1116466"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90302" y="1988840"/>
            <a:ext cx="2926113"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36096" y="5960997"/>
            <a:ext cx="2880319" cy="266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36096" y="4941168"/>
            <a:ext cx="2926113"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5135" y="5157192"/>
            <a:ext cx="6064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213066"/>
            <a:ext cx="78737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35" y="6239703"/>
            <a:ext cx="6064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135" y="1136789"/>
            <a:ext cx="388550" cy="1425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436096" y="3645024"/>
            <a:ext cx="2880319"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79470" y="3645024"/>
            <a:ext cx="118847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135" y="3140968"/>
            <a:ext cx="7822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320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4" y="836712"/>
            <a:ext cx="6048672" cy="3785652"/>
          </a:xfrm>
          <a:prstGeom prst="rect">
            <a:avLst/>
          </a:prstGeom>
          <a:noFill/>
        </p:spPr>
        <p:txBody>
          <a:bodyPr wrap="square" rtlCol="0">
            <a:spAutoFit/>
          </a:bodyPr>
          <a:lstStyle/>
          <a:p>
            <a:r>
              <a:rPr lang="fr-BE" sz="2400" dirty="0" smtClean="0"/>
              <a:t>STRABISME</a:t>
            </a:r>
          </a:p>
          <a:p>
            <a:endParaRPr lang="fr-BE" sz="2400" dirty="0" smtClean="0"/>
          </a:p>
          <a:p>
            <a:endParaRPr lang="fr-BE" sz="2400" dirty="0"/>
          </a:p>
          <a:p>
            <a:r>
              <a:rPr lang="fr-BE" sz="2400" dirty="0" smtClean="0"/>
              <a:t>ZWARE HYPERMETROPIE ASTIGMATISME</a:t>
            </a:r>
          </a:p>
          <a:p>
            <a:endParaRPr lang="fr-BE" sz="2400" dirty="0" smtClean="0"/>
          </a:p>
          <a:p>
            <a:endParaRPr lang="fr-BE" sz="2400" dirty="0"/>
          </a:p>
          <a:p>
            <a:r>
              <a:rPr lang="fr-BE" sz="2400" dirty="0" smtClean="0"/>
              <a:t>AFWEZIG BINOCULAIR ZICHT</a:t>
            </a:r>
          </a:p>
          <a:p>
            <a:endParaRPr lang="fr-BE" sz="2400" dirty="0"/>
          </a:p>
          <a:p>
            <a:endParaRPr lang="fr-BE" sz="2400" dirty="0" smtClean="0"/>
          </a:p>
          <a:p>
            <a:r>
              <a:rPr lang="fr-BE" sz="2400" dirty="0" smtClean="0"/>
              <a:t>KLEURENBLIND</a:t>
            </a:r>
            <a:endParaRPr lang="en-US" sz="2400" dirty="0"/>
          </a:p>
        </p:txBody>
      </p:sp>
    </p:spTree>
    <p:extLst>
      <p:ext uri="{BB962C8B-B14F-4D97-AF65-F5344CB8AC3E}">
        <p14:creationId xmlns:p14="http://schemas.microsoft.com/office/powerpoint/2010/main" val="723145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834084" y="3115886"/>
            <a:ext cx="1221809" cy="707886"/>
          </a:xfrm>
          <a:prstGeom prst="rect">
            <a:avLst/>
          </a:prstGeom>
          <a:noFill/>
        </p:spPr>
        <p:txBody>
          <a:bodyPr wrap="none" rtlCol="0">
            <a:spAutoFit/>
          </a:bodyPr>
          <a:lstStyle/>
          <a:p>
            <a:r>
              <a:rPr lang="nl-BE" sz="4000" b="1" dirty="0" smtClean="0">
                <a:solidFill>
                  <a:srgbClr val="FF0000"/>
                </a:solidFill>
              </a:rPr>
              <a:t>AME</a:t>
            </a:r>
            <a:endParaRPr lang="nl-BE" sz="4000" b="1" dirty="0">
              <a:solidFill>
                <a:srgbClr val="FF0000"/>
              </a:solidFill>
            </a:endParaRPr>
          </a:p>
        </p:txBody>
      </p:sp>
      <p:sp>
        <p:nvSpPr>
          <p:cNvPr id="3" name="Tekstvak 2"/>
          <p:cNvSpPr txBox="1"/>
          <p:nvPr/>
        </p:nvSpPr>
        <p:spPr>
          <a:xfrm>
            <a:off x="827584" y="2985802"/>
            <a:ext cx="1183529" cy="646331"/>
          </a:xfrm>
          <a:prstGeom prst="rect">
            <a:avLst/>
          </a:prstGeom>
          <a:noFill/>
        </p:spPr>
        <p:txBody>
          <a:bodyPr wrap="none" rtlCol="0">
            <a:spAutoFit/>
          </a:bodyPr>
          <a:lstStyle/>
          <a:p>
            <a:r>
              <a:rPr lang="nl-BE" dirty="0" smtClean="0"/>
              <a:t>OFTALMO</a:t>
            </a:r>
          </a:p>
          <a:p>
            <a:r>
              <a:rPr lang="nl-BE" dirty="0" smtClean="0"/>
              <a:t>ORL</a:t>
            </a:r>
            <a:endParaRPr lang="nl-BE" dirty="0"/>
          </a:p>
        </p:txBody>
      </p:sp>
      <p:sp>
        <p:nvSpPr>
          <p:cNvPr id="4" name="Tekstvak 3"/>
          <p:cNvSpPr txBox="1"/>
          <p:nvPr/>
        </p:nvSpPr>
        <p:spPr>
          <a:xfrm>
            <a:off x="6552220" y="2974989"/>
            <a:ext cx="1800200" cy="646331"/>
          </a:xfrm>
          <a:prstGeom prst="rect">
            <a:avLst/>
          </a:prstGeom>
          <a:noFill/>
        </p:spPr>
        <p:txBody>
          <a:bodyPr wrap="square" rtlCol="0">
            <a:spAutoFit/>
          </a:bodyPr>
          <a:lstStyle/>
          <a:p>
            <a:r>
              <a:rPr lang="nl-BE" dirty="0" smtClean="0"/>
              <a:t>AFGELIJNDE CRITERIA</a:t>
            </a:r>
            <a:endParaRPr lang="nl-BE" dirty="0"/>
          </a:p>
        </p:txBody>
      </p:sp>
      <p:sp>
        <p:nvSpPr>
          <p:cNvPr id="5" name="Tekstvak 4"/>
          <p:cNvSpPr txBox="1"/>
          <p:nvPr/>
        </p:nvSpPr>
        <p:spPr>
          <a:xfrm>
            <a:off x="4123427" y="2351920"/>
            <a:ext cx="643125" cy="369332"/>
          </a:xfrm>
          <a:prstGeom prst="rect">
            <a:avLst/>
          </a:prstGeom>
          <a:noFill/>
        </p:spPr>
        <p:txBody>
          <a:bodyPr wrap="none" rtlCol="0">
            <a:spAutoFit/>
          </a:bodyPr>
          <a:lstStyle/>
          <a:p>
            <a:r>
              <a:rPr lang="nl-BE" dirty="0" smtClean="0"/>
              <a:t>AMS</a:t>
            </a:r>
            <a:endParaRPr lang="nl-BE" dirty="0"/>
          </a:p>
        </p:txBody>
      </p:sp>
      <p:sp>
        <p:nvSpPr>
          <p:cNvPr id="6" name="Tekstvak 5"/>
          <p:cNvSpPr txBox="1"/>
          <p:nvPr/>
        </p:nvSpPr>
        <p:spPr>
          <a:xfrm>
            <a:off x="3256857" y="1700808"/>
            <a:ext cx="2376264" cy="369332"/>
          </a:xfrm>
          <a:prstGeom prst="rect">
            <a:avLst/>
          </a:prstGeom>
          <a:noFill/>
        </p:spPr>
        <p:txBody>
          <a:bodyPr wrap="square" rtlCol="0">
            <a:spAutoFit/>
          </a:bodyPr>
          <a:lstStyle/>
          <a:p>
            <a:r>
              <a:rPr lang="nl-BE" dirty="0" smtClean="0"/>
              <a:t>BEROEPSCOMMISSIES</a:t>
            </a:r>
            <a:endParaRPr lang="nl-BE" dirty="0"/>
          </a:p>
        </p:txBody>
      </p:sp>
      <p:sp>
        <p:nvSpPr>
          <p:cNvPr id="7" name="Tekstvak 6"/>
          <p:cNvSpPr txBox="1"/>
          <p:nvPr/>
        </p:nvSpPr>
        <p:spPr>
          <a:xfrm>
            <a:off x="3344520" y="692696"/>
            <a:ext cx="2880320" cy="646331"/>
          </a:xfrm>
          <a:prstGeom prst="rect">
            <a:avLst/>
          </a:prstGeom>
          <a:noFill/>
        </p:spPr>
        <p:txBody>
          <a:bodyPr wrap="square" rtlCol="0">
            <a:spAutoFit/>
          </a:bodyPr>
          <a:lstStyle/>
          <a:p>
            <a:r>
              <a:rPr lang="nl-BE" dirty="0" smtClean="0"/>
              <a:t>JURIDISCHE ONDERSTEUNING</a:t>
            </a:r>
            <a:endParaRPr lang="nl-BE" dirty="0"/>
          </a:p>
        </p:txBody>
      </p:sp>
      <p:sp>
        <p:nvSpPr>
          <p:cNvPr id="8" name="Tekstvak 7"/>
          <p:cNvSpPr txBox="1"/>
          <p:nvPr/>
        </p:nvSpPr>
        <p:spPr>
          <a:xfrm>
            <a:off x="4067944" y="4787860"/>
            <a:ext cx="1279619" cy="369332"/>
          </a:xfrm>
          <a:prstGeom prst="rect">
            <a:avLst/>
          </a:prstGeom>
          <a:noFill/>
        </p:spPr>
        <p:txBody>
          <a:bodyPr wrap="square" rtlCol="0">
            <a:spAutoFit/>
          </a:bodyPr>
          <a:lstStyle/>
          <a:p>
            <a:r>
              <a:rPr lang="nl-BE" dirty="0" smtClean="0"/>
              <a:t>PILOOT</a:t>
            </a:r>
            <a:endParaRPr lang="nl-BE" dirty="0"/>
          </a:p>
        </p:txBody>
      </p:sp>
      <p:sp>
        <p:nvSpPr>
          <p:cNvPr id="9" name="Ovaal 8"/>
          <p:cNvSpPr/>
          <p:nvPr/>
        </p:nvSpPr>
        <p:spPr>
          <a:xfrm>
            <a:off x="3611108" y="2780928"/>
            <a:ext cx="1736455" cy="2819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PIJL-RECHTS 10"/>
          <p:cNvSpPr/>
          <p:nvPr/>
        </p:nvSpPr>
        <p:spPr>
          <a:xfrm>
            <a:off x="5143917" y="4851368"/>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6267367" y="4355020"/>
            <a:ext cx="2520280" cy="2308324"/>
          </a:xfrm>
          <a:prstGeom prst="rect">
            <a:avLst/>
          </a:prstGeom>
          <a:noFill/>
        </p:spPr>
        <p:txBody>
          <a:bodyPr wrap="square" rtlCol="0">
            <a:spAutoFit/>
          </a:bodyPr>
          <a:lstStyle/>
          <a:p>
            <a:r>
              <a:rPr lang="nl-BE" dirty="0" smtClean="0"/>
              <a:t>ERG GEMOTIVEERD</a:t>
            </a:r>
          </a:p>
          <a:p>
            <a:r>
              <a:rPr lang="nl-BE" dirty="0" smtClean="0"/>
              <a:t>FINANCIEEL KRACHTIG</a:t>
            </a:r>
          </a:p>
          <a:p>
            <a:r>
              <a:rPr lang="nl-BE" dirty="0" smtClean="0"/>
              <a:t>OVERCONFIDENT</a:t>
            </a:r>
          </a:p>
          <a:p>
            <a:r>
              <a:rPr lang="nl-BE" dirty="0" smtClean="0"/>
              <a:t>WEINIG TIJD</a:t>
            </a:r>
          </a:p>
          <a:p>
            <a:r>
              <a:rPr lang="nl-BE" dirty="0"/>
              <a:t> </a:t>
            </a:r>
            <a:r>
              <a:rPr lang="nl-BE" dirty="0" smtClean="0"/>
              <a:t>                ERVARING</a:t>
            </a:r>
          </a:p>
          <a:p>
            <a:endParaRPr lang="nl-BE" dirty="0"/>
          </a:p>
          <a:p>
            <a:r>
              <a:rPr lang="nl-BE" dirty="0" smtClean="0">
                <a:solidFill>
                  <a:srgbClr val="00B050"/>
                </a:solidFill>
              </a:rPr>
              <a:t>GROTE PERSOONLIJKHEDEN</a:t>
            </a:r>
            <a:endParaRPr lang="nl-BE" dirty="0">
              <a:solidFill>
                <a:srgbClr val="00B050"/>
              </a:solidFill>
            </a:endParaRPr>
          </a:p>
        </p:txBody>
      </p:sp>
      <p:sp>
        <p:nvSpPr>
          <p:cNvPr id="13" name="Rechthoek 12"/>
          <p:cNvSpPr/>
          <p:nvPr/>
        </p:nvSpPr>
        <p:spPr>
          <a:xfrm>
            <a:off x="6122325" y="4190659"/>
            <a:ext cx="2842163" cy="2406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7011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03576" cy="3452682"/>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423" y="0"/>
            <a:ext cx="4603576" cy="3452682"/>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52424"/>
            <a:ext cx="4860032" cy="3405318"/>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3422000"/>
            <a:ext cx="4283967" cy="3435742"/>
          </a:xfrm>
          <a:prstGeom prst="rect">
            <a:avLst/>
          </a:prstGeom>
        </p:spPr>
      </p:pic>
    </p:spTree>
    <p:extLst>
      <p:ext uri="{BB962C8B-B14F-4D97-AF65-F5344CB8AC3E}">
        <p14:creationId xmlns:p14="http://schemas.microsoft.com/office/powerpoint/2010/main" val="14044755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6016" cy="3212976"/>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
            <a:ext cx="4644007" cy="3212976"/>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12978"/>
            <a:ext cx="4499992" cy="3636699"/>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475" y="3212978"/>
            <a:ext cx="4691912" cy="3659052"/>
          </a:xfrm>
          <a:prstGeom prst="rect">
            <a:avLst/>
          </a:prstGeom>
        </p:spPr>
      </p:pic>
    </p:spTree>
    <p:extLst>
      <p:ext uri="{BB962C8B-B14F-4D97-AF65-F5344CB8AC3E}">
        <p14:creationId xmlns:p14="http://schemas.microsoft.com/office/powerpoint/2010/main" val="31765196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306494" cy="769441"/>
          </a:xfrm>
          <a:prstGeom prst="rect">
            <a:avLst/>
          </a:prstGeom>
          <a:noFill/>
        </p:spPr>
        <p:txBody>
          <a:bodyPr wrap="none" rtlCol="0">
            <a:spAutoFit/>
          </a:bodyPr>
          <a:lstStyle/>
          <a:p>
            <a:r>
              <a:rPr lang="fr-BE" sz="4400" dirty="0" smtClean="0"/>
              <a:t>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179512" y="116632"/>
            <a:ext cx="8856984" cy="3046988"/>
          </a:xfrm>
          <a:prstGeom prst="rect">
            <a:avLst/>
          </a:prstGeom>
          <a:solidFill>
            <a:srgbClr val="92D050"/>
          </a:solidFill>
        </p:spPr>
        <p:txBody>
          <a:bodyPr wrap="square" rtlCol="0">
            <a:spAutoFit/>
          </a:bodyPr>
          <a:lstStyle/>
          <a:p>
            <a:r>
              <a:rPr lang="fr-BE" sz="2400" dirty="0" smtClean="0"/>
              <a:t>AANVRAGERS MOGEN GEEN AFWIJKING VAN DE FUNCTIE VAN DE OGEN OF DE BIJBEHORENDE ORGANEN OF ENIGE ACTIEVE PATHOLOGISCHE AANDOENING, AANGEBOREN OF VERWORVEN, AKUUT OF CHRONISCH, OF RESTVERSCHIJNSELEN VAN OOGOPERATIES OF TRAUMA HEBBEN DIE DE VEILIGE UITOEFENING VAN DE RECHTEN VERBONDEN AAN HET/DE TOEPASSING BEWIJS/BEWIJZEN VAN BEVOEGDHEID WAARSCHIJNLIJK VERSTOORT</a:t>
            </a:r>
            <a:endParaRPr lang="en-US" sz="2400" dirty="0"/>
          </a:p>
        </p:txBody>
      </p:sp>
      <p:sp>
        <p:nvSpPr>
          <p:cNvPr id="5" name="TextBox 4"/>
          <p:cNvSpPr txBox="1"/>
          <p:nvPr/>
        </p:nvSpPr>
        <p:spPr>
          <a:xfrm>
            <a:off x="179512" y="3501008"/>
            <a:ext cx="8856984" cy="2677656"/>
          </a:xfrm>
          <a:prstGeom prst="rect">
            <a:avLst/>
          </a:prstGeom>
          <a:solidFill>
            <a:srgbClr val="92D050"/>
          </a:solidFill>
        </p:spPr>
        <p:txBody>
          <a:bodyPr wrap="square" rtlCol="0">
            <a:spAutoFit/>
          </a:bodyPr>
          <a:lstStyle/>
          <a:p>
            <a:r>
              <a:rPr lang="fr-BE" sz="2400" dirty="0" smtClean="0"/>
              <a:t>LE DEMANDEUR NE DOIT PAS PRESENTER D’ANOMALIE FONCTIONELLE DES YEUX OU DE LEURS ANNEXES, NI D’ AFFECTION EVOLUTIVE, CONGENITALE OU ACQUISE, AIGUE OU CHRONIQUE, NI DE SEQUELLE D’ INTERVENTION CHIRURGICAL OU DE TRAUMATISME OCULAIRE, SUSCEPTIBLES D’ INFLUER SUR L’ EXERCICES EN TOUTE SECURITE DES PRIVILEGES DE LA OU DES LICENSES EN QUESTION</a:t>
            </a:r>
            <a:r>
              <a:rPr lang="fr-BE" dirty="0" smtClean="0"/>
              <a:t>.</a:t>
            </a:r>
            <a:endParaRPr lang="en-US" dirty="0"/>
          </a:p>
        </p:txBody>
      </p:sp>
    </p:spTree>
    <p:extLst>
      <p:ext uri="{BB962C8B-B14F-4D97-AF65-F5344CB8AC3E}">
        <p14:creationId xmlns:p14="http://schemas.microsoft.com/office/powerpoint/2010/main" val="14468502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03648" y="1700808"/>
            <a:ext cx="6552728" cy="1754326"/>
          </a:xfrm>
          <a:prstGeom prst="rect">
            <a:avLst/>
          </a:prstGeom>
          <a:noFill/>
        </p:spPr>
        <p:txBody>
          <a:bodyPr wrap="square" rtlCol="0">
            <a:spAutoFit/>
          </a:bodyPr>
          <a:lstStyle/>
          <a:p>
            <a:r>
              <a:rPr lang="nl-BE" dirty="0" smtClean="0"/>
              <a:t>OFTALMOLOGISCHE CRITERIA PER CATEGORIE</a:t>
            </a:r>
          </a:p>
          <a:p>
            <a:endParaRPr lang="nl-BE" dirty="0"/>
          </a:p>
          <a:p>
            <a:r>
              <a:rPr lang="nl-BE" dirty="0" smtClean="0"/>
              <a:t>OVERZICHT VAN DE VERSCHILLENDE CLASSEN</a:t>
            </a:r>
          </a:p>
          <a:p>
            <a:endParaRPr lang="nl-BE" dirty="0"/>
          </a:p>
          <a:p>
            <a:endParaRPr lang="nl-BE" dirty="0" smtClean="0"/>
          </a:p>
          <a:p>
            <a:r>
              <a:rPr lang="nl-BE" dirty="0" smtClean="0"/>
              <a:t>                                                  PER E MAIL </a:t>
            </a:r>
            <a:endParaRPr lang="nl-BE" dirty="0"/>
          </a:p>
        </p:txBody>
      </p:sp>
    </p:spTree>
    <p:extLst>
      <p:ext uri="{BB962C8B-B14F-4D97-AF65-F5344CB8AC3E}">
        <p14:creationId xmlns:p14="http://schemas.microsoft.com/office/powerpoint/2010/main" val="41836916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0" y="0"/>
            <a:ext cx="9505056" cy="7046640"/>
          </a:xfrm>
          <a:prstGeom prst="rect">
            <a:avLst/>
          </a:prstGeom>
        </p:spPr>
      </p:pic>
    </p:spTree>
    <p:extLst>
      <p:ext uri="{BB962C8B-B14F-4D97-AF65-F5344CB8AC3E}">
        <p14:creationId xmlns:p14="http://schemas.microsoft.com/office/powerpoint/2010/main" val="1137411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34360"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467544" y="1349377"/>
            <a:ext cx="8460432" cy="4678204"/>
          </a:xfrm>
          <a:prstGeom prst="rect">
            <a:avLst/>
          </a:prstGeom>
          <a:noFill/>
        </p:spPr>
        <p:txBody>
          <a:bodyPr wrap="square" rtlCol="0">
            <a:spAutoFit/>
          </a:bodyPr>
          <a:lstStyle/>
          <a:p>
            <a:r>
              <a:rPr lang="fr-BE" sz="3200" dirty="0" smtClean="0"/>
              <a:t>FREQUENTIE</a:t>
            </a:r>
          </a:p>
          <a:p>
            <a:r>
              <a:rPr lang="fr-BE" sz="3200" dirty="0" smtClean="0"/>
              <a:t> AFHANGEND VAN REFRACTIEAFWIJKING</a:t>
            </a:r>
          </a:p>
          <a:p>
            <a:r>
              <a:rPr lang="fr-BE" sz="2400" dirty="0" smtClean="0">
                <a:solidFill>
                  <a:schemeClr val="accent3">
                    <a:lumMod val="75000"/>
                  </a:schemeClr>
                </a:solidFill>
              </a:rPr>
              <a:t>VAN -3D TOT +3D OP INDICATIE</a:t>
            </a:r>
          </a:p>
          <a:p>
            <a:endParaRPr lang="fr-BE" sz="2400" dirty="0" smtClean="0"/>
          </a:p>
          <a:p>
            <a:pPr marL="457200" indent="-457200">
              <a:buFont typeface="Wingdings"/>
              <a:buChar char="Ø"/>
            </a:pPr>
            <a:r>
              <a:rPr lang="fr-BE" sz="2400" dirty="0"/>
              <a:t>&gt;</a:t>
            </a:r>
            <a:r>
              <a:rPr lang="fr-BE" sz="2400" dirty="0" smtClean="0"/>
              <a:t>+3D EN &lt;+5D    				5 JAAR</a:t>
            </a:r>
          </a:p>
          <a:p>
            <a:pPr marL="457200" indent="-457200">
              <a:buFont typeface="Wingdings"/>
              <a:buChar char="Ø"/>
            </a:pPr>
            <a:r>
              <a:rPr lang="fr-BE" sz="2400" dirty="0" smtClean="0"/>
              <a:t>&gt;-3D EN &lt;-6D     				5 JAAR</a:t>
            </a:r>
          </a:p>
          <a:p>
            <a:pPr marL="457200" indent="-457200">
              <a:buFont typeface="Wingdings"/>
              <a:buChar char="Ø"/>
            </a:pPr>
            <a:r>
              <a:rPr lang="fr-BE" sz="2400" dirty="0" smtClean="0"/>
              <a:t>&gt;-6D                      				2 JAAR</a:t>
            </a:r>
          </a:p>
          <a:p>
            <a:pPr marL="457200" indent="-457200">
              <a:buFont typeface="Wingdings"/>
              <a:buChar char="Ø"/>
            </a:pPr>
            <a:r>
              <a:rPr lang="fr-BE" sz="2400" dirty="0" smtClean="0"/>
              <a:t>ASTIGMATISME &gt;2D EN &lt;3D  		5 JAAR</a:t>
            </a:r>
          </a:p>
          <a:p>
            <a:pPr marL="457200" indent="-457200">
              <a:buFont typeface="Wingdings"/>
              <a:buChar char="Ø"/>
            </a:pPr>
            <a:r>
              <a:rPr lang="fr-BE" sz="2400" dirty="0" smtClean="0"/>
              <a:t>ASTIGMATISME &gt;3D                  		2 JAAR</a:t>
            </a:r>
          </a:p>
          <a:p>
            <a:pPr marL="457200" indent="-457200">
              <a:buFont typeface="Wingdings"/>
              <a:buChar char="Ø"/>
            </a:pPr>
            <a:r>
              <a:rPr lang="fr-BE" sz="2400" dirty="0" smtClean="0"/>
              <a:t>ANISOMETROPIE &gt;2D EN &lt; 3D 		5 JAAR</a:t>
            </a:r>
          </a:p>
          <a:p>
            <a:pPr marL="457200" indent="-457200">
              <a:buFont typeface="Wingdings"/>
              <a:buChar char="Ø"/>
            </a:pPr>
            <a:r>
              <a:rPr lang="fr-BE" sz="2400" dirty="0" smtClean="0"/>
              <a:t>ANISOMETROPIE &gt; 3D                		2JAAR </a:t>
            </a:r>
            <a:endParaRPr lang="fr-BE" dirty="0" smtClean="0"/>
          </a:p>
          <a:p>
            <a:r>
              <a:rPr lang="fr-BE" dirty="0"/>
              <a:t>	</a:t>
            </a:r>
            <a:r>
              <a:rPr lang="fr-BE" dirty="0" smtClean="0"/>
              <a:t>	</a:t>
            </a:r>
            <a:endParaRPr lang="en-US" dirty="0"/>
          </a:p>
        </p:txBody>
      </p:sp>
    </p:spTree>
    <p:extLst>
      <p:ext uri="{BB962C8B-B14F-4D97-AF65-F5344CB8AC3E}">
        <p14:creationId xmlns:p14="http://schemas.microsoft.com/office/powerpoint/2010/main" val="5796618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27584" y="908720"/>
            <a:ext cx="7236296" cy="2585323"/>
          </a:xfrm>
          <a:prstGeom prst="rect">
            <a:avLst/>
          </a:prstGeom>
          <a:noFill/>
        </p:spPr>
        <p:txBody>
          <a:bodyPr wrap="square" rtlCol="0">
            <a:spAutoFit/>
          </a:bodyPr>
          <a:lstStyle/>
          <a:p>
            <a:pPr algn="ctr"/>
            <a:r>
              <a:rPr lang="nl-BE" sz="5400" dirty="0" smtClean="0"/>
              <a:t>THE </a:t>
            </a:r>
          </a:p>
          <a:p>
            <a:pPr algn="ctr"/>
            <a:r>
              <a:rPr lang="nl-BE" sz="5400" dirty="0" smtClean="0"/>
              <a:t> </a:t>
            </a:r>
          </a:p>
          <a:p>
            <a:pPr algn="ctr"/>
            <a:r>
              <a:rPr lang="nl-BE" sz="5400" dirty="0" smtClean="0"/>
              <a:t>COMBI </a:t>
            </a:r>
            <a:r>
              <a:rPr lang="nl-BE" sz="5400" dirty="0"/>
              <a:t>FRANS TEST</a:t>
            </a:r>
          </a:p>
        </p:txBody>
      </p:sp>
      <p:sp>
        <p:nvSpPr>
          <p:cNvPr id="3" name="Tekstvak 2"/>
          <p:cNvSpPr txBox="1"/>
          <p:nvPr/>
        </p:nvSpPr>
        <p:spPr>
          <a:xfrm>
            <a:off x="1853444" y="5860742"/>
            <a:ext cx="5184576" cy="369332"/>
          </a:xfrm>
          <a:prstGeom prst="rect">
            <a:avLst/>
          </a:prstGeom>
          <a:noFill/>
        </p:spPr>
        <p:txBody>
          <a:bodyPr wrap="square" rtlCol="0">
            <a:spAutoFit/>
          </a:bodyPr>
          <a:lstStyle/>
          <a:p>
            <a:r>
              <a:rPr lang="nl-BE" dirty="0" smtClean="0"/>
              <a:t> TEST DE GESCHIKTHEID VOOR ORL EN OFTALMO</a:t>
            </a:r>
            <a:endParaRPr lang="nl-BE" dirty="0"/>
          </a:p>
        </p:txBody>
      </p:sp>
      <p:sp>
        <p:nvSpPr>
          <p:cNvPr id="4" name="TextBox 3"/>
          <p:cNvSpPr txBox="1"/>
          <p:nvPr/>
        </p:nvSpPr>
        <p:spPr>
          <a:xfrm>
            <a:off x="2051720" y="3933056"/>
            <a:ext cx="3456384" cy="369332"/>
          </a:xfrm>
          <a:prstGeom prst="rect">
            <a:avLst/>
          </a:prstGeom>
          <a:noFill/>
        </p:spPr>
        <p:txBody>
          <a:bodyPr wrap="square" rtlCol="0">
            <a:spAutoFit/>
          </a:bodyPr>
          <a:lstStyle/>
          <a:p>
            <a:r>
              <a:rPr lang="fr-BE" dirty="0" smtClean="0"/>
              <a:t>GEMAKKELIJK UIT TE VOEREN</a:t>
            </a:r>
            <a:endParaRPr lang="en-US" dirty="0"/>
          </a:p>
        </p:txBody>
      </p:sp>
      <p:sp>
        <p:nvSpPr>
          <p:cNvPr id="5" name="TextBox 4"/>
          <p:cNvSpPr txBox="1"/>
          <p:nvPr/>
        </p:nvSpPr>
        <p:spPr>
          <a:xfrm>
            <a:off x="2051720" y="4725144"/>
            <a:ext cx="3168352" cy="369332"/>
          </a:xfrm>
          <a:prstGeom prst="rect">
            <a:avLst/>
          </a:prstGeom>
          <a:noFill/>
        </p:spPr>
        <p:txBody>
          <a:bodyPr wrap="square" rtlCol="0">
            <a:spAutoFit/>
          </a:bodyPr>
          <a:lstStyle/>
          <a:p>
            <a:r>
              <a:rPr lang="fr-BE" dirty="0" smtClean="0"/>
              <a:t>GEEN KOSTELIJKE AANKOPEN</a:t>
            </a:r>
            <a:endParaRPr lang="en-US" dirty="0"/>
          </a:p>
        </p:txBody>
      </p:sp>
      <p:sp>
        <p:nvSpPr>
          <p:cNvPr id="6" name="TextBox 5"/>
          <p:cNvSpPr txBox="1"/>
          <p:nvPr/>
        </p:nvSpPr>
        <p:spPr>
          <a:xfrm>
            <a:off x="2123728" y="5229200"/>
            <a:ext cx="3384376" cy="369332"/>
          </a:xfrm>
          <a:prstGeom prst="rect">
            <a:avLst/>
          </a:prstGeom>
          <a:noFill/>
        </p:spPr>
        <p:txBody>
          <a:bodyPr wrap="square" rtlCol="0">
            <a:spAutoFit/>
          </a:bodyPr>
          <a:lstStyle/>
          <a:p>
            <a:r>
              <a:rPr lang="fr-BE" dirty="0" smtClean="0"/>
              <a:t>NIET TIJDROVEND</a:t>
            </a:r>
            <a:endParaRPr lang="en-US" dirty="0"/>
          </a:p>
        </p:txBody>
      </p:sp>
    </p:spTree>
    <p:extLst>
      <p:ext uri="{BB962C8B-B14F-4D97-AF65-F5344CB8AC3E}">
        <p14:creationId xmlns:p14="http://schemas.microsoft.com/office/powerpoint/2010/main" val="20812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amond(in)">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6536" cy="6858000"/>
          </a:xfrm>
          <a:prstGeom prst="rect">
            <a:avLst/>
          </a:prstGeom>
        </p:spPr>
      </p:pic>
      <p:sp>
        <p:nvSpPr>
          <p:cNvPr id="3" name="TextBox 2"/>
          <p:cNvSpPr txBox="1"/>
          <p:nvPr/>
        </p:nvSpPr>
        <p:spPr>
          <a:xfrm>
            <a:off x="5076056" y="3429000"/>
            <a:ext cx="559098" cy="769441"/>
          </a:xfrm>
          <a:prstGeom prst="rect">
            <a:avLst/>
          </a:prstGeom>
          <a:noFill/>
        </p:spPr>
        <p:txBody>
          <a:bodyPr wrap="square" rtlCol="0">
            <a:spAutoFit/>
          </a:bodyPr>
          <a:lstStyle/>
          <a:p>
            <a:r>
              <a:rPr lang="fr-BE" sz="4400" dirty="0" smtClean="0">
                <a:solidFill>
                  <a:schemeClr val="bg1"/>
                </a:solidFill>
                <a:latin typeface="+mj-lt"/>
                <a:cs typeface="Aharoni" pitchFamily="2" charset="-79"/>
              </a:rPr>
              <a:t>?</a:t>
            </a:r>
            <a:endParaRPr lang="en-US" sz="4400" dirty="0">
              <a:solidFill>
                <a:schemeClr val="bg1"/>
              </a:solidFill>
              <a:latin typeface="+mj-lt"/>
              <a:cs typeface="Aharoni" pitchFamily="2" charset="-79"/>
            </a:endParaRPr>
          </a:p>
        </p:txBody>
      </p:sp>
    </p:spTree>
    <p:extLst>
      <p:ext uri="{BB962C8B-B14F-4D97-AF65-F5344CB8AC3E}">
        <p14:creationId xmlns:p14="http://schemas.microsoft.com/office/powerpoint/2010/main" val="255347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467544" y="1349377"/>
            <a:ext cx="8460432" cy="830997"/>
          </a:xfrm>
          <a:prstGeom prst="rect">
            <a:avLst/>
          </a:prstGeom>
          <a:noFill/>
        </p:spPr>
        <p:txBody>
          <a:bodyPr wrap="square" rtlCol="0">
            <a:spAutoFit/>
          </a:bodyPr>
          <a:lstStyle/>
          <a:p>
            <a:r>
              <a:rPr lang="fr-BE" sz="2400" dirty="0" smtClean="0"/>
              <a:t>  GEZICHTSSCHERPTE ZONDER OPTISCHE CORRECTIE</a:t>
            </a:r>
          </a:p>
          <a:p>
            <a:r>
              <a:rPr lang="fr-BE" sz="2400" dirty="0"/>
              <a:t>	</a:t>
            </a:r>
            <a:r>
              <a:rPr lang="fr-BE" sz="2400" dirty="0" smtClean="0"/>
              <a:t>		GEEN CRITERIA</a:t>
            </a:r>
            <a:endParaRPr lang="en-US" sz="2400" dirty="0"/>
          </a:p>
        </p:txBody>
      </p:sp>
    </p:spTree>
    <p:extLst>
      <p:ext uri="{BB962C8B-B14F-4D97-AF65-F5344CB8AC3E}">
        <p14:creationId xmlns:p14="http://schemas.microsoft.com/office/powerpoint/2010/main" val="4110478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1187623" y="1164711"/>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467544" y="1988840"/>
            <a:ext cx="8460432" cy="3785652"/>
          </a:xfrm>
          <a:prstGeom prst="rect">
            <a:avLst/>
          </a:prstGeom>
          <a:noFill/>
        </p:spPr>
        <p:txBody>
          <a:bodyPr wrap="square" rtlCol="0">
            <a:spAutoFit/>
          </a:bodyPr>
          <a:lstStyle/>
          <a:p>
            <a:r>
              <a:rPr lang="fr-BE" sz="2400" dirty="0" smtClean="0"/>
              <a:t> GEZICHTSSCHERPTE VOOR VER</a:t>
            </a:r>
          </a:p>
          <a:p>
            <a:r>
              <a:rPr lang="fr-BE" sz="2400" dirty="0"/>
              <a:t>	</a:t>
            </a:r>
            <a:r>
              <a:rPr lang="fr-BE" sz="1600" dirty="0" smtClean="0"/>
              <a:t>MET OF ZONDER OPTISCHE CORRECTIE</a:t>
            </a:r>
          </a:p>
          <a:p>
            <a:r>
              <a:rPr lang="fr-BE" sz="2400" dirty="0"/>
              <a:t>	</a:t>
            </a:r>
            <a:r>
              <a:rPr lang="fr-BE" sz="2400" dirty="0" smtClean="0"/>
              <a:t>	7/10 AAN ELK OOG</a:t>
            </a:r>
          </a:p>
          <a:p>
            <a:r>
              <a:rPr lang="fr-BE" sz="2400" dirty="0"/>
              <a:t>	</a:t>
            </a:r>
            <a:r>
              <a:rPr lang="fr-BE" sz="2400" dirty="0" smtClean="0"/>
              <a:t>	10/10 MET BEIDE OGEN SAMEN</a:t>
            </a:r>
          </a:p>
          <a:p>
            <a:endParaRPr lang="fr-BE" sz="2400" dirty="0"/>
          </a:p>
          <a:p>
            <a:r>
              <a:rPr lang="fr-BE" sz="2400" dirty="0" smtClean="0"/>
              <a:t>GEZICHTSSCHERPTE VOOR NABIJ</a:t>
            </a:r>
          </a:p>
          <a:p>
            <a:endParaRPr lang="fr-BE" sz="2400" dirty="0"/>
          </a:p>
          <a:p>
            <a:r>
              <a:rPr lang="fr-BE" sz="2400" dirty="0" smtClean="0"/>
              <a:t>	100 CM                 N14</a:t>
            </a:r>
          </a:p>
          <a:p>
            <a:endParaRPr lang="fr-BE" sz="2400" dirty="0"/>
          </a:p>
          <a:p>
            <a:r>
              <a:rPr lang="fr-BE" sz="2400" dirty="0" smtClean="0"/>
              <a:t>	30-50 CM	      N5</a:t>
            </a:r>
            <a:endParaRPr lang="en-US" sz="2400" dirty="0"/>
          </a:p>
        </p:txBody>
      </p:sp>
    </p:spTree>
    <p:extLst>
      <p:ext uri="{BB962C8B-B14F-4D97-AF65-F5344CB8AC3E}">
        <p14:creationId xmlns:p14="http://schemas.microsoft.com/office/powerpoint/2010/main" val="3704408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404664"/>
            <a:ext cx="2501006" cy="769441"/>
          </a:xfrm>
          <a:prstGeom prst="rect">
            <a:avLst/>
          </a:prstGeom>
          <a:noFill/>
        </p:spPr>
        <p:txBody>
          <a:bodyPr wrap="none" rtlCol="0">
            <a:spAutoFit/>
          </a:bodyPr>
          <a:lstStyle/>
          <a:p>
            <a:r>
              <a:rPr lang="fr-BE" sz="4400" dirty="0" smtClean="0"/>
              <a:t>CLASS 1    </a:t>
            </a:r>
            <a:endParaRPr lang="en-US" sz="4400" dirty="0"/>
          </a:p>
        </p:txBody>
      </p:sp>
      <p:sp>
        <p:nvSpPr>
          <p:cNvPr id="3" name="TextBox 2"/>
          <p:cNvSpPr txBox="1"/>
          <p:nvPr/>
        </p:nvSpPr>
        <p:spPr>
          <a:xfrm>
            <a:off x="827584" y="1534043"/>
            <a:ext cx="284052" cy="369332"/>
          </a:xfrm>
          <a:prstGeom prst="rect">
            <a:avLst/>
          </a:prstGeom>
          <a:noFill/>
        </p:spPr>
        <p:txBody>
          <a:bodyPr wrap="none" rtlCol="0">
            <a:spAutoFit/>
          </a:bodyPr>
          <a:lstStyle/>
          <a:p>
            <a:r>
              <a:rPr lang="fr-BE" dirty="0" smtClean="0"/>
              <a:t>  </a:t>
            </a:r>
            <a:endParaRPr lang="en-US" dirty="0"/>
          </a:p>
        </p:txBody>
      </p:sp>
      <p:sp>
        <p:nvSpPr>
          <p:cNvPr id="4" name="TextBox 3"/>
          <p:cNvSpPr txBox="1"/>
          <p:nvPr/>
        </p:nvSpPr>
        <p:spPr>
          <a:xfrm>
            <a:off x="267159" y="3127474"/>
            <a:ext cx="8460432" cy="2308324"/>
          </a:xfrm>
          <a:prstGeom prst="rect">
            <a:avLst/>
          </a:prstGeom>
          <a:noFill/>
        </p:spPr>
        <p:txBody>
          <a:bodyPr wrap="square" rtlCol="0">
            <a:spAutoFit/>
          </a:bodyPr>
          <a:lstStyle/>
          <a:p>
            <a:r>
              <a:rPr lang="fr-BE" sz="2400" dirty="0" smtClean="0"/>
              <a:t>  VERLIES VAN 1 OOG</a:t>
            </a:r>
          </a:p>
          <a:p>
            <a:endParaRPr lang="fr-BE" sz="2400" dirty="0"/>
          </a:p>
          <a:p>
            <a:r>
              <a:rPr lang="fr-BE" sz="2400" dirty="0" smtClean="0"/>
              <a:t> </a:t>
            </a:r>
          </a:p>
          <a:p>
            <a:r>
              <a:rPr lang="fr-BE" sz="2400" dirty="0"/>
              <a:t>	</a:t>
            </a:r>
            <a:r>
              <a:rPr lang="fr-BE" sz="2400" dirty="0" smtClean="0"/>
              <a:t>ONGESCHIKT</a:t>
            </a:r>
          </a:p>
          <a:p>
            <a:endParaRPr lang="fr-BE" sz="2400" dirty="0"/>
          </a:p>
          <a:p>
            <a:r>
              <a:rPr lang="fr-BE" sz="2400" dirty="0" smtClean="0"/>
              <a:t> </a:t>
            </a:r>
            <a:endParaRPr lang="en-US" dirty="0"/>
          </a:p>
        </p:txBody>
      </p:sp>
    </p:spTree>
    <p:extLst>
      <p:ext uri="{BB962C8B-B14F-4D97-AF65-F5344CB8AC3E}">
        <p14:creationId xmlns:p14="http://schemas.microsoft.com/office/powerpoint/2010/main" val="2545895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1851</TotalTime>
  <Words>643</Words>
  <Application>Microsoft Office PowerPoint</Application>
  <PresentationFormat>On-screen Show (4:3)</PresentationFormat>
  <Paragraphs>572</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Waveform</vt:lpstr>
      <vt:lpstr>OFTALMOLOGIE NA DE  EASA IMPLEMENTATIE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Belgian Defense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Larminier Frans</dc:creator>
  <cp:lastModifiedBy>Larminier Frans</cp:lastModifiedBy>
  <cp:revision>155</cp:revision>
  <dcterms:created xsi:type="dcterms:W3CDTF">2013-02-06T07:30:32Z</dcterms:created>
  <dcterms:modified xsi:type="dcterms:W3CDTF">2013-07-03T08:29:36Z</dcterms:modified>
</cp:coreProperties>
</file>